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Bold" panose="020B0604020202020204" charset="0"/>
      <p:regular r:id="rId23"/>
    </p:embeddedFont>
    <p:embeddedFont>
      <p:font typeface="Inter Bold" panose="020B0604020202020204" charset="0"/>
      <p:regular r:id="rId24"/>
    </p:embeddedFont>
    <p:embeddedFont>
      <p:font typeface="Montserrat" panose="00000500000000000000" pitchFamily="2" charset="0"/>
      <p:regular r:id="rId25"/>
    </p:embeddedFont>
    <p:embeddedFont>
      <p:font typeface="Montserrat Bold" panose="020B0604020202020204" charset="0"/>
      <p:regular r:id="rId26"/>
    </p:embeddedFont>
    <p:embeddedFont>
      <p:font typeface="Montserrat Bold Italics" panose="020B0604020202020204" charset="0"/>
      <p:regular r:id="rId27"/>
    </p:embeddedFont>
    <p:embeddedFont>
      <p:font typeface="Staatliches" pitchFamily="2"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svg"/><Relationship Id="rId7" Type="http://schemas.openxmlformats.org/officeDocument/2006/relationships/image" Target="../media/image48.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7.jpeg"/><Relationship Id="rId9"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53.sv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1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77.svg"/></Relationships>
</file>

<file path=ppt/slides/_rels/slide21.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98307" y="10095022"/>
            <a:ext cx="14667402" cy="755608"/>
            <a:chOff x="0" y="0"/>
            <a:chExt cx="3863019" cy="199008"/>
          </a:xfrm>
        </p:grpSpPr>
        <p:sp>
          <p:nvSpPr>
            <p:cNvPr id="3" name="Freeform 3"/>
            <p:cNvSpPr/>
            <p:nvPr/>
          </p:nvSpPr>
          <p:spPr>
            <a:xfrm>
              <a:off x="0" y="0"/>
              <a:ext cx="3863020" cy="199008"/>
            </a:xfrm>
            <a:custGeom>
              <a:avLst/>
              <a:gdLst/>
              <a:ahLst/>
              <a:cxnLst/>
              <a:rect l="l" t="t" r="r" b="b"/>
              <a:pathLst>
                <a:path w="3863020" h="199008">
                  <a:moveTo>
                    <a:pt x="0" y="0"/>
                  </a:moveTo>
                  <a:lnTo>
                    <a:pt x="3863020" y="0"/>
                  </a:lnTo>
                  <a:lnTo>
                    <a:pt x="3863020" y="199008"/>
                  </a:lnTo>
                  <a:lnTo>
                    <a:pt x="0" y="199008"/>
                  </a:lnTo>
                  <a:close/>
                </a:path>
              </a:pathLst>
            </a:custGeom>
            <a:solidFill>
              <a:srgbClr val="122D58"/>
            </a:solidFill>
          </p:spPr>
        </p:sp>
        <p:sp>
          <p:nvSpPr>
            <p:cNvPr id="4" name="TextBox 4"/>
            <p:cNvSpPr txBox="1"/>
            <p:nvPr/>
          </p:nvSpPr>
          <p:spPr>
            <a:xfrm>
              <a:off x="0" y="-85725"/>
              <a:ext cx="3863019" cy="284733"/>
            </a:xfrm>
            <a:prstGeom prst="rect">
              <a:avLst/>
            </a:prstGeom>
          </p:spPr>
          <p:txBody>
            <a:bodyPr lIns="50800" tIns="50800" rIns="50800" bIns="50800" rtlCol="0" anchor="ctr"/>
            <a:lstStyle/>
            <a:p>
              <a:pPr algn="ctr">
                <a:lnSpc>
                  <a:spcPts val="2664"/>
                </a:lnSpc>
              </a:pPr>
              <a:endParaRPr/>
            </a:p>
          </p:txBody>
        </p:sp>
      </p:grpSp>
      <p:grpSp>
        <p:nvGrpSpPr>
          <p:cNvPr id="5" name="Group 5"/>
          <p:cNvGrpSpPr/>
          <p:nvPr/>
        </p:nvGrpSpPr>
        <p:grpSpPr>
          <a:xfrm>
            <a:off x="-342458" y="-563629"/>
            <a:ext cx="14667402" cy="755608"/>
            <a:chOff x="0" y="0"/>
            <a:chExt cx="3863019" cy="199008"/>
          </a:xfrm>
        </p:grpSpPr>
        <p:sp>
          <p:nvSpPr>
            <p:cNvPr id="6" name="Freeform 6"/>
            <p:cNvSpPr/>
            <p:nvPr/>
          </p:nvSpPr>
          <p:spPr>
            <a:xfrm>
              <a:off x="0" y="0"/>
              <a:ext cx="3863020" cy="199008"/>
            </a:xfrm>
            <a:custGeom>
              <a:avLst/>
              <a:gdLst/>
              <a:ahLst/>
              <a:cxnLst/>
              <a:rect l="l" t="t" r="r" b="b"/>
              <a:pathLst>
                <a:path w="3863020" h="199008">
                  <a:moveTo>
                    <a:pt x="0" y="0"/>
                  </a:moveTo>
                  <a:lnTo>
                    <a:pt x="3863020" y="0"/>
                  </a:lnTo>
                  <a:lnTo>
                    <a:pt x="3863020" y="199008"/>
                  </a:lnTo>
                  <a:lnTo>
                    <a:pt x="0" y="199008"/>
                  </a:lnTo>
                  <a:close/>
                </a:path>
              </a:pathLst>
            </a:custGeom>
            <a:solidFill>
              <a:srgbClr val="122D58"/>
            </a:solidFill>
          </p:spPr>
        </p:sp>
        <p:sp>
          <p:nvSpPr>
            <p:cNvPr id="7" name="TextBox 7"/>
            <p:cNvSpPr txBox="1"/>
            <p:nvPr/>
          </p:nvSpPr>
          <p:spPr>
            <a:xfrm>
              <a:off x="0" y="-85725"/>
              <a:ext cx="3863019" cy="284733"/>
            </a:xfrm>
            <a:prstGeom prst="rect">
              <a:avLst/>
            </a:prstGeom>
          </p:spPr>
          <p:txBody>
            <a:bodyPr lIns="50800" tIns="50800" rIns="50800" bIns="50800" rtlCol="0" anchor="ctr"/>
            <a:lstStyle/>
            <a:p>
              <a:pPr algn="ctr">
                <a:lnSpc>
                  <a:spcPts val="2664"/>
                </a:lnSpc>
              </a:pPr>
              <a:endParaRPr/>
            </a:p>
          </p:txBody>
        </p:sp>
      </p:grpSp>
      <p:sp>
        <p:nvSpPr>
          <p:cNvPr id="8" name="Freeform 8"/>
          <p:cNvSpPr/>
          <p:nvPr/>
        </p:nvSpPr>
        <p:spPr>
          <a:xfrm rot="-8841186">
            <a:off x="11971146" y="-1323774"/>
            <a:ext cx="7435791" cy="7898205"/>
          </a:xfrm>
          <a:custGeom>
            <a:avLst/>
            <a:gdLst/>
            <a:ahLst/>
            <a:cxnLst/>
            <a:rect l="l" t="t" r="r" b="b"/>
            <a:pathLst>
              <a:path w="7435791" h="7898205">
                <a:moveTo>
                  <a:pt x="0" y="0"/>
                </a:moveTo>
                <a:lnTo>
                  <a:pt x="7435792" y="0"/>
                </a:lnTo>
                <a:lnTo>
                  <a:pt x="7435792" y="7898205"/>
                </a:lnTo>
                <a:lnTo>
                  <a:pt x="0" y="7898205"/>
                </a:lnTo>
                <a:lnTo>
                  <a:pt x="0" y="0"/>
                </a:lnTo>
                <a:close/>
              </a:path>
            </a:pathLst>
          </a:custGeom>
          <a:blipFill>
            <a:blip r:embed="rId2">
              <a:extLst>
                <a:ext uri="{96DAC541-7B7A-43D3-8B79-37D633B846F1}">
                  <asvg:svgBlip xmlns:asvg="http://schemas.microsoft.com/office/drawing/2016/SVG/main" r:embed="rId3"/>
                </a:ext>
              </a:extLst>
            </a:blip>
            <a:stretch>
              <a:fillRect l="-32424" r="-91193"/>
            </a:stretch>
          </a:blipFill>
        </p:spPr>
      </p:sp>
      <p:grpSp>
        <p:nvGrpSpPr>
          <p:cNvPr id="9" name="Group 9"/>
          <p:cNvGrpSpPr/>
          <p:nvPr/>
        </p:nvGrpSpPr>
        <p:grpSpPr>
          <a:xfrm>
            <a:off x="5019730" y="6791158"/>
            <a:ext cx="8248540" cy="174458"/>
            <a:chOff x="0" y="0"/>
            <a:chExt cx="19214937" cy="406400"/>
          </a:xfrm>
        </p:grpSpPr>
        <p:sp>
          <p:nvSpPr>
            <p:cNvPr id="10" name="Freeform 10"/>
            <p:cNvSpPr/>
            <p:nvPr/>
          </p:nvSpPr>
          <p:spPr>
            <a:xfrm>
              <a:off x="0" y="0"/>
              <a:ext cx="19214937" cy="406400"/>
            </a:xfrm>
            <a:custGeom>
              <a:avLst/>
              <a:gdLst/>
              <a:ahLst/>
              <a:cxnLst/>
              <a:rect l="l" t="t" r="r" b="b"/>
              <a:pathLst>
                <a:path w="19214937" h="406400">
                  <a:moveTo>
                    <a:pt x="19011737" y="0"/>
                  </a:moveTo>
                  <a:cubicBezTo>
                    <a:pt x="19123961" y="0"/>
                    <a:pt x="19214937" y="90976"/>
                    <a:pt x="19214937" y="203200"/>
                  </a:cubicBezTo>
                  <a:cubicBezTo>
                    <a:pt x="19214937" y="315424"/>
                    <a:pt x="19123961" y="406400"/>
                    <a:pt x="19011737" y="406400"/>
                  </a:cubicBezTo>
                  <a:lnTo>
                    <a:pt x="203200" y="406400"/>
                  </a:lnTo>
                  <a:cubicBezTo>
                    <a:pt x="90976" y="406400"/>
                    <a:pt x="0" y="315424"/>
                    <a:pt x="0" y="203200"/>
                  </a:cubicBezTo>
                  <a:cubicBezTo>
                    <a:pt x="0" y="90976"/>
                    <a:pt x="90976" y="0"/>
                    <a:pt x="203200" y="0"/>
                  </a:cubicBezTo>
                  <a:close/>
                </a:path>
              </a:pathLst>
            </a:custGeom>
            <a:solidFill>
              <a:srgbClr val="122D58"/>
            </a:solidFill>
          </p:spPr>
        </p:sp>
        <p:sp>
          <p:nvSpPr>
            <p:cNvPr id="11" name="TextBox 11"/>
            <p:cNvSpPr txBox="1"/>
            <p:nvPr/>
          </p:nvSpPr>
          <p:spPr>
            <a:xfrm>
              <a:off x="0" y="-47625"/>
              <a:ext cx="19214937" cy="454025"/>
            </a:xfrm>
            <a:prstGeom prst="rect">
              <a:avLst/>
            </a:prstGeom>
          </p:spPr>
          <p:txBody>
            <a:bodyPr lIns="50800" tIns="50800" rIns="50800" bIns="50800" rtlCol="0" anchor="ctr"/>
            <a:lstStyle/>
            <a:p>
              <a:pPr algn="ctr">
                <a:lnSpc>
                  <a:spcPts val="3639"/>
                </a:lnSpc>
              </a:pPr>
              <a:endParaRPr/>
            </a:p>
          </p:txBody>
        </p:sp>
      </p:grpSp>
      <p:sp>
        <p:nvSpPr>
          <p:cNvPr id="12" name="TextBox 12"/>
          <p:cNvSpPr txBox="1"/>
          <p:nvPr/>
        </p:nvSpPr>
        <p:spPr>
          <a:xfrm>
            <a:off x="4551809" y="765765"/>
            <a:ext cx="9184382" cy="606425"/>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Montserrat Bold"/>
                <a:ea typeface="Montserrat Bold"/>
                <a:cs typeface="Montserrat Bold"/>
                <a:sym typeface="Montserrat Bold"/>
              </a:rPr>
              <a:t>HỌC VIỆN CHÍNH SÁCH VÀ PHÁT TRIỂN</a:t>
            </a:r>
          </a:p>
        </p:txBody>
      </p:sp>
      <p:sp>
        <p:nvSpPr>
          <p:cNvPr id="13" name="TextBox 13"/>
          <p:cNvSpPr txBox="1"/>
          <p:nvPr/>
        </p:nvSpPr>
        <p:spPr>
          <a:xfrm>
            <a:off x="4379452" y="2653904"/>
            <a:ext cx="9529095" cy="783776"/>
          </a:xfrm>
          <a:prstGeom prst="rect">
            <a:avLst/>
          </a:prstGeom>
        </p:spPr>
        <p:txBody>
          <a:bodyPr lIns="0" tIns="0" rIns="0" bIns="0" rtlCol="0" anchor="t">
            <a:spAutoFit/>
          </a:bodyPr>
          <a:lstStyle/>
          <a:p>
            <a:pPr algn="ctr">
              <a:lnSpc>
                <a:spcPts val="6107"/>
              </a:lnSpc>
            </a:pPr>
            <a:r>
              <a:rPr lang="en-US" sz="5357" b="1">
                <a:solidFill>
                  <a:srgbClr val="FF3131"/>
                </a:solidFill>
                <a:latin typeface="Montserrat Bold"/>
                <a:ea typeface="Montserrat Bold"/>
                <a:cs typeface="Montserrat Bold"/>
                <a:sym typeface="Montserrat Bold"/>
              </a:rPr>
              <a:t>KHÓA LUẬN TỐT NGHIỆP</a:t>
            </a:r>
          </a:p>
        </p:txBody>
      </p:sp>
      <p:sp>
        <p:nvSpPr>
          <p:cNvPr id="14" name="TextBox 14"/>
          <p:cNvSpPr txBox="1"/>
          <p:nvPr/>
        </p:nvSpPr>
        <p:spPr>
          <a:xfrm>
            <a:off x="1976477" y="4085380"/>
            <a:ext cx="14470692" cy="2079627"/>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Montserrat Bold"/>
                <a:ea typeface="Montserrat Bold"/>
                <a:cs typeface="Montserrat Bold"/>
                <a:sym typeface="Montserrat Bold"/>
              </a:rPr>
              <a:t>XÂY DỰNG MÔ HÌNH HỌC MÁY TRONG DỰ BÁO VÀ TỐI ƯU HẠN MỨC TÍN DỤNG TẠI NGÂN HÀNG THƯƠNG MẠI VIỆT NAM</a:t>
            </a:r>
          </a:p>
        </p:txBody>
      </p:sp>
      <p:sp>
        <p:nvSpPr>
          <p:cNvPr id="15" name="TextBox 15"/>
          <p:cNvSpPr txBox="1"/>
          <p:nvPr/>
        </p:nvSpPr>
        <p:spPr>
          <a:xfrm>
            <a:off x="4274718" y="7534619"/>
            <a:ext cx="9874210" cy="1111266"/>
          </a:xfrm>
          <a:prstGeom prst="rect">
            <a:avLst/>
          </a:prstGeom>
        </p:spPr>
        <p:txBody>
          <a:bodyPr lIns="0" tIns="0" rIns="0" bIns="0" rtlCol="0" anchor="t">
            <a:spAutoFit/>
          </a:bodyPr>
          <a:lstStyle/>
          <a:p>
            <a:pPr algn="ctr">
              <a:lnSpc>
                <a:spcPts val="4480"/>
              </a:lnSpc>
            </a:pPr>
            <a:r>
              <a:rPr lang="en-US" sz="3200" b="1" dirty="0">
                <a:solidFill>
                  <a:srgbClr val="000000"/>
                </a:solidFill>
                <a:latin typeface="Montserrat Bold"/>
                <a:ea typeface="Montserrat Bold"/>
                <a:cs typeface="Montserrat Bold"/>
                <a:sym typeface="Montserrat Bold"/>
              </a:rPr>
              <a:t> </a:t>
            </a:r>
            <a:r>
              <a:rPr lang="vi-VN" sz="3200" b="1" dirty="0">
                <a:solidFill>
                  <a:srgbClr val="000000"/>
                </a:solidFill>
                <a:latin typeface="Montserrat Bold"/>
                <a:ea typeface="Montserrat Bold"/>
                <a:cs typeface="Montserrat Bold"/>
                <a:sym typeface="Montserrat Bold"/>
              </a:rPr>
              <a:t>Giảng viên hướng dẫn</a:t>
            </a:r>
            <a:r>
              <a:rPr lang="en-US" sz="3200" b="1" dirty="0">
                <a:solidFill>
                  <a:srgbClr val="000000"/>
                </a:solidFill>
                <a:latin typeface="Montserrat Bold"/>
                <a:ea typeface="Montserrat Bold"/>
                <a:cs typeface="Montserrat Bold"/>
                <a:sym typeface="Montserrat Bold"/>
              </a:rPr>
              <a:t>: TS. </a:t>
            </a:r>
            <a:r>
              <a:rPr lang="vi-VN" sz="3200" b="1" dirty="0">
                <a:solidFill>
                  <a:srgbClr val="000000"/>
                </a:solidFill>
                <a:latin typeface="Montserrat Bold"/>
                <a:ea typeface="Montserrat Bold"/>
                <a:cs typeface="Montserrat Bold"/>
                <a:sym typeface="Montserrat Bold"/>
              </a:rPr>
              <a:t>Giang</a:t>
            </a:r>
            <a:r>
              <a:rPr lang="en-US" sz="3200" b="1" dirty="0">
                <a:solidFill>
                  <a:srgbClr val="000000"/>
                </a:solidFill>
                <a:latin typeface="Montserrat Bold"/>
                <a:ea typeface="Montserrat Bold"/>
                <a:cs typeface="Montserrat Bold"/>
                <a:sym typeface="Montserrat Bold"/>
              </a:rPr>
              <a:t> </a:t>
            </a:r>
            <a:r>
              <a:rPr lang="vi-VN" sz="3200" b="1" dirty="0">
                <a:solidFill>
                  <a:srgbClr val="000000"/>
                </a:solidFill>
                <a:latin typeface="Montserrat Bold"/>
                <a:ea typeface="Montserrat Bold"/>
                <a:cs typeface="Montserrat Bold"/>
                <a:sym typeface="Montserrat Bold"/>
              </a:rPr>
              <a:t>Thành</a:t>
            </a:r>
            <a:r>
              <a:rPr lang="en-US" sz="3200" b="1" dirty="0">
                <a:solidFill>
                  <a:srgbClr val="000000"/>
                </a:solidFill>
                <a:latin typeface="Montserrat Bold"/>
                <a:ea typeface="Montserrat Bold"/>
                <a:cs typeface="Montserrat Bold"/>
                <a:sym typeface="Montserrat Bold"/>
              </a:rPr>
              <a:t> </a:t>
            </a:r>
            <a:r>
              <a:rPr lang="vi-VN" sz="3200" b="1" dirty="0">
                <a:solidFill>
                  <a:srgbClr val="000000"/>
                </a:solidFill>
                <a:latin typeface="Montserrat Bold"/>
                <a:ea typeface="Montserrat Bold"/>
                <a:cs typeface="Montserrat Bold"/>
                <a:sym typeface="Montserrat Bold"/>
              </a:rPr>
              <a:t>Trung</a:t>
            </a:r>
            <a:endParaRPr lang="en-US" sz="3200" b="1" dirty="0">
              <a:solidFill>
                <a:srgbClr val="000000"/>
              </a:solidFill>
              <a:latin typeface="Montserrat Bold"/>
              <a:ea typeface="Montserrat Bold"/>
              <a:cs typeface="Montserrat Bold"/>
              <a:sym typeface="Montserrat Bold"/>
            </a:endParaRPr>
          </a:p>
          <a:p>
            <a:pPr algn="ctr">
              <a:lnSpc>
                <a:spcPts val="4480"/>
              </a:lnSpc>
              <a:spcBef>
                <a:spcPct val="0"/>
              </a:spcBef>
            </a:pPr>
            <a:r>
              <a:rPr lang="en-US" sz="3200" b="1" dirty="0">
                <a:solidFill>
                  <a:srgbClr val="000000"/>
                </a:solidFill>
                <a:latin typeface="Montserrat Bold"/>
                <a:ea typeface="Montserrat Bold"/>
                <a:cs typeface="Montserrat Bold"/>
                <a:sym typeface="Montserrat Bold"/>
              </a:rPr>
              <a:t>Sinh </a:t>
            </a:r>
            <a:r>
              <a:rPr lang="en-US" sz="3200" b="1" dirty="0" err="1">
                <a:solidFill>
                  <a:srgbClr val="000000"/>
                </a:solidFill>
                <a:latin typeface="Montserrat Bold"/>
                <a:ea typeface="Montserrat Bold"/>
                <a:cs typeface="Montserrat Bold"/>
                <a:sym typeface="Montserrat Bold"/>
              </a:rPr>
              <a:t>viên</a:t>
            </a:r>
            <a:r>
              <a:rPr lang="en-US" sz="3200" b="1" dirty="0">
                <a:solidFill>
                  <a:srgbClr val="000000"/>
                </a:solidFill>
                <a:latin typeface="Montserrat Bold"/>
                <a:ea typeface="Montserrat Bold"/>
                <a:cs typeface="Montserrat Bold"/>
                <a:sym typeface="Montserrat Bold"/>
              </a:rPr>
              <a:t> </a:t>
            </a:r>
            <a:r>
              <a:rPr lang="en-US" sz="3200" b="1" dirty="0" err="1">
                <a:solidFill>
                  <a:srgbClr val="000000"/>
                </a:solidFill>
                <a:latin typeface="Montserrat Bold"/>
                <a:ea typeface="Montserrat Bold"/>
                <a:cs typeface="Montserrat Bold"/>
                <a:sym typeface="Montserrat Bold"/>
              </a:rPr>
              <a:t>thực</a:t>
            </a:r>
            <a:r>
              <a:rPr lang="en-US" sz="3200" b="1" dirty="0">
                <a:solidFill>
                  <a:srgbClr val="000000"/>
                </a:solidFill>
                <a:latin typeface="Montserrat Bold"/>
                <a:ea typeface="Montserrat Bold"/>
                <a:cs typeface="Montserrat Bold"/>
                <a:sym typeface="Montserrat Bold"/>
              </a:rPr>
              <a:t> </a:t>
            </a:r>
            <a:r>
              <a:rPr lang="en-US" sz="3200" b="1" dirty="0" err="1">
                <a:solidFill>
                  <a:srgbClr val="000000"/>
                </a:solidFill>
                <a:latin typeface="Montserrat Bold"/>
                <a:ea typeface="Montserrat Bold"/>
                <a:cs typeface="Montserrat Bold"/>
                <a:sym typeface="Montserrat Bold"/>
              </a:rPr>
              <a:t>hiện</a:t>
            </a:r>
            <a:r>
              <a:rPr lang="en-US" sz="3200" b="1" dirty="0">
                <a:solidFill>
                  <a:srgbClr val="000000"/>
                </a:solidFill>
                <a:latin typeface="Montserrat Bold"/>
                <a:ea typeface="Montserrat Bold"/>
                <a:cs typeface="Montserrat Bold"/>
                <a:sym typeface="Montserrat Bold"/>
              </a:rPr>
              <a:t>: Hoàng Thu Hương</a:t>
            </a:r>
          </a:p>
        </p:txBody>
      </p:sp>
      <p:sp>
        <p:nvSpPr>
          <p:cNvPr id="16" name="Freeform 16"/>
          <p:cNvSpPr/>
          <p:nvPr/>
        </p:nvSpPr>
        <p:spPr>
          <a:xfrm rot="2194841">
            <a:off x="-1157454" y="3642667"/>
            <a:ext cx="7435791" cy="7898205"/>
          </a:xfrm>
          <a:custGeom>
            <a:avLst/>
            <a:gdLst/>
            <a:ahLst/>
            <a:cxnLst/>
            <a:rect l="l" t="t" r="r" b="b"/>
            <a:pathLst>
              <a:path w="7435791" h="7898205">
                <a:moveTo>
                  <a:pt x="0" y="0"/>
                </a:moveTo>
                <a:lnTo>
                  <a:pt x="7435792" y="0"/>
                </a:lnTo>
                <a:lnTo>
                  <a:pt x="7435792" y="7898204"/>
                </a:lnTo>
                <a:lnTo>
                  <a:pt x="0" y="7898204"/>
                </a:lnTo>
                <a:lnTo>
                  <a:pt x="0" y="0"/>
                </a:lnTo>
                <a:close/>
              </a:path>
            </a:pathLst>
          </a:custGeom>
          <a:blipFill>
            <a:blip r:embed="rId2">
              <a:extLst>
                <a:ext uri="{96DAC541-7B7A-43D3-8B79-37D633B846F1}">
                  <asvg:svgBlip xmlns:asvg="http://schemas.microsoft.com/office/drawing/2016/SVG/main" r:embed="rId3"/>
                </a:ext>
              </a:extLst>
            </a:blip>
            <a:stretch>
              <a:fillRect l="-32424" r="-91193"/>
            </a:stretch>
          </a:blipFill>
        </p:spPr>
      </p:sp>
      <p:sp>
        <p:nvSpPr>
          <p:cNvPr id="17" name="Freeform 17"/>
          <p:cNvSpPr/>
          <p:nvPr/>
        </p:nvSpPr>
        <p:spPr>
          <a:xfrm>
            <a:off x="1110443" y="307639"/>
            <a:ext cx="1412505" cy="1598877"/>
          </a:xfrm>
          <a:custGeom>
            <a:avLst/>
            <a:gdLst/>
            <a:ahLst/>
            <a:cxnLst/>
            <a:rect l="l" t="t" r="r" b="b"/>
            <a:pathLst>
              <a:path w="1412505" h="1598877">
                <a:moveTo>
                  <a:pt x="0" y="0"/>
                </a:moveTo>
                <a:lnTo>
                  <a:pt x="1412505" y="0"/>
                </a:lnTo>
                <a:lnTo>
                  <a:pt x="1412505" y="1598877"/>
                </a:lnTo>
                <a:lnTo>
                  <a:pt x="0" y="1598877"/>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04233" y="-3775587"/>
            <a:ext cx="5677123" cy="4878778"/>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04775" cap="sq">
              <a:solidFill>
                <a:srgbClr val="ED1C24"/>
              </a:solidFill>
              <a:prstDash val="solid"/>
              <a:miter/>
            </a:ln>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724679" y="-5081017"/>
            <a:ext cx="7747088" cy="6657654"/>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2D58"/>
            </a:solidFill>
          </p:spPr>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18288000" cy="212360"/>
            <a:chOff x="0" y="0"/>
            <a:chExt cx="4816593" cy="55930"/>
          </a:xfrm>
        </p:grpSpPr>
        <p:sp>
          <p:nvSpPr>
            <p:cNvPr id="9" name="Freeform 9"/>
            <p:cNvSpPr/>
            <p:nvPr/>
          </p:nvSpPr>
          <p:spPr>
            <a:xfrm>
              <a:off x="0" y="0"/>
              <a:ext cx="4816592" cy="55930"/>
            </a:xfrm>
            <a:custGeom>
              <a:avLst/>
              <a:gdLst/>
              <a:ahLst/>
              <a:cxnLst/>
              <a:rect l="l" t="t" r="r" b="b"/>
              <a:pathLst>
                <a:path w="4816592" h="55930">
                  <a:moveTo>
                    <a:pt x="0" y="0"/>
                  </a:moveTo>
                  <a:lnTo>
                    <a:pt x="4816592" y="0"/>
                  </a:lnTo>
                  <a:lnTo>
                    <a:pt x="4816592" y="55930"/>
                  </a:lnTo>
                  <a:lnTo>
                    <a:pt x="0" y="55930"/>
                  </a:lnTo>
                  <a:close/>
                </a:path>
              </a:pathLst>
            </a:custGeom>
            <a:solidFill>
              <a:srgbClr val="122D58"/>
            </a:solidFill>
          </p:spPr>
        </p:sp>
        <p:sp>
          <p:nvSpPr>
            <p:cNvPr id="10" name="TextBox 10"/>
            <p:cNvSpPr txBox="1"/>
            <p:nvPr/>
          </p:nvSpPr>
          <p:spPr>
            <a:xfrm>
              <a:off x="0" y="-38100"/>
              <a:ext cx="4816593" cy="9403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685800"/>
            <a:ext cx="13135458" cy="685800"/>
          </a:xfrm>
          <a:prstGeom prst="rect">
            <a:avLst/>
          </a:prstGeom>
        </p:spPr>
        <p:txBody>
          <a:bodyPr lIns="0" tIns="0" rIns="0" bIns="0" rtlCol="0" anchor="t">
            <a:spAutoFit/>
          </a:bodyPr>
          <a:lstStyle/>
          <a:p>
            <a:pPr algn="l">
              <a:lnSpc>
                <a:spcPts val="5400"/>
              </a:lnSpc>
            </a:pPr>
            <a:r>
              <a:rPr lang="en-US" sz="4500" b="1">
                <a:solidFill>
                  <a:srgbClr val="122D58"/>
                </a:solidFill>
                <a:latin typeface="Montserrat Bold"/>
                <a:ea typeface="Montserrat Bold"/>
                <a:cs typeface="Montserrat Bold"/>
                <a:sym typeface="Montserrat Bold"/>
              </a:rPr>
              <a:t>TIỀN XỬ LÝ DỮ LIỆU</a:t>
            </a:r>
          </a:p>
        </p:txBody>
      </p:sp>
      <p:sp>
        <p:nvSpPr>
          <p:cNvPr id="12" name="Freeform 12"/>
          <p:cNvSpPr/>
          <p:nvPr/>
        </p:nvSpPr>
        <p:spPr>
          <a:xfrm>
            <a:off x="946881" y="2498822"/>
            <a:ext cx="5479517" cy="7430070"/>
          </a:xfrm>
          <a:custGeom>
            <a:avLst/>
            <a:gdLst/>
            <a:ahLst/>
            <a:cxnLst/>
            <a:rect l="l" t="t" r="r" b="b"/>
            <a:pathLst>
              <a:path w="5479517" h="7430070">
                <a:moveTo>
                  <a:pt x="0" y="0"/>
                </a:moveTo>
                <a:lnTo>
                  <a:pt x="5479516" y="0"/>
                </a:lnTo>
                <a:lnTo>
                  <a:pt x="5479516" y="7430070"/>
                </a:lnTo>
                <a:lnTo>
                  <a:pt x="0" y="7430070"/>
                </a:lnTo>
                <a:lnTo>
                  <a:pt x="0" y="0"/>
                </a:lnTo>
                <a:close/>
              </a:path>
            </a:pathLst>
          </a:custGeom>
          <a:blipFill>
            <a:blip r:embed="rId2"/>
            <a:stretch>
              <a:fillRect/>
            </a:stretch>
          </a:blipFill>
          <a:ln w="28575" cap="sq">
            <a:solidFill>
              <a:srgbClr val="000000"/>
            </a:solidFill>
            <a:prstDash val="solid"/>
            <a:miter/>
          </a:ln>
        </p:spPr>
      </p:sp>
      <p:sp>
        <p:nvSpPr>
          <p:cNvPr id="13" name="Freeform 13"/>
          <p:cNvSpPr/>
          <p:nvPr/>
        </p:nvSpPr>
        <p:spPr>
          <a:xfrm>
            <a:off x="8219060" y="3084119"/>
            <a:ext cx="9312872" cy="1087642"/>
          </a:xfrm>
          <a:custGeom>
            <a:avLst/>
            <a:gdLst/>
            <a:ahLst/>
            <a:cxnLst/>
            <a:rect l="l" t="t" r="r" b="b"/>
            <a:pathLst>
              <a:path w="9312872" h="1087642">
                <a:moveTo>
                  <a:pt x="0" y="0"/>
                </a:moveTo>
                <a:lnTo>
                  <a:pt x="9312872" y="0"/>
                </a:lnTo>
                <a:lnTo>
                  <a:pt x="9312872" y="1087642"/>
                </a:lnTo>
                <a:lnTo>
                  <a:pt x="0" y="1087642"/>
                </a:lnTo>
                <a:lnTo>
                  <a:pt x="0" y="0"/>
                </a:lnTo>
                <a:close/>
              </a:path>
            </a:pathLst>
          </a:custGeom>
          <a:blipFill>
            <a:blip r:embed="rId3"/>
            <a:stretch>
              <a:fillRect r="-15711"/>
            </a:stretch>
          </a:blipFill>
          <a:ln w="28575" cap="sq">
            <a:solidFill>
              <a:srgbClr val="000000"/>
            </a:solidFill>
            <a:prstDash val="solid"/>
            <a:miter/>
          </a:ln>
        </p:spPr>
      </p:sp>
      <p:sp>
        <p:nvSpPr>
          <p:cNvPr id="14" name="Freeform 14"/>
          <p:cNvSpPr/>
          <p:nvPr/>
        </p:nvSpPr>
        <p:spPr>
          <a:xfrm>
            <a:off x="8219060" y="5105211"/>
            <a:ext cx="9312872" cy="2371872"/>
          </a:xfrm>
          <a:custGeom>
            <a:avLst/>
            <a:gdLst/>
            <a:ahLst/>
            <a:cxnLst/>
            <a:rect l="l" t="t" r="r" b="b"/>
            <a:pathLst>
              <a:path w="9312872" h="2371872">
                <a:moveTo>
                  <a:pt x="0" y="0"/>
                </a:moveTo>
                <a:lnTo>
                  <a:pt x="9312872" y="0"/>
                </a:lnTo>
                <a:lnTo>
                  <a:pt x="9312872" y="2371872"/>
                </a:lnTo>
                <a:lnTo>
                  <a:pt x="0" y="2371872"/>
                </a:lnTo>
                <a:lnTo>
                  <a:pt x="0" y="0"/>
                </a:lnTo>
                <a:close/>
              </a:path>
            </a:pathLst>
          </a:custGeom>
          <a:blipFill>
            <a:blip r:embed="rId4"/>
            <a:stretch>
              <a:fillRect/>
            </a:stretch>
          </a:blipFill>
          <a:ln w="28575" cap="sq">
            <a:solidFill>
              <a:srgbClr val="000000"/>
            </a:solidFill>
            <a:prstDash val="solid"/>
            <a:miter/>
          </a:ln>
        </p:spPr>
      </p:sp>
      <p:sp>
        <p:nvSpPr>
          <p:cNvPr id="15" name="Freeform 15"/>
          <p:cNvSpPr/>
          <p:nvPr/>
        </p:nvSpPr>
        <p:spPr>
          <a:xfrm>
            <a:off x="8219060" y="8353383"/>
            <a:ext cx="9312872" cy="1070506"/>
          </a:xfrm>
          <a:custGeom>
            <a:avLst/>
            <a:gdLst/>
            <a:ahLst/>
            <a:cxnLst/>
            <a:rect l="l" t="t" r="r" b="b"/>
            <a:pathLst>
              <a:path w="9312872" h="1070506">
                <a:moveTo>
                  <a:pt x="0" y="0"/>
                </a:moveTo>
                <a:lnTo>
                  <a:pt x="9312872" y="0"/>
                </a:lnTo>
                <a:lnTo>
                  <a:pt x="9312872" y="1070506"/>
                </a:lnTo>
                <a:lnTo>
                  <a:pt x="0" y="1070506"/>
                </a:lnTo>
                <a:lnTo>
                  <a:pt x="0" y="0"/>
                </a:lnTo>
                <a:close/>
              </a:path>
            </a:pathLst>
          </a:custGeom>
          <a:blipFill>
            <a:blip r:embed="rId5"/>
            <a:stretch>
              <a:fillRect t="-1087" b="-1087"/>
            </a:stretch>
          </a:blipFill>
          <a:ln w="28575" cap="sq">
            <a:solidFill>
              <a:srgbClr val="000000"/>
            </a:solidFill>
            <a:prstDash val="solid"/>
            <a:miter/>
          </a:ln>
        </p:spPr>
      </p:sp>
      <p:sp>
        <p:nvSpPr>
          <p:cNvPr id="16" name="TextBox 16"/>
          <p:cNvSpPr txBox="1"/>
          <p:nvPr/>
        </p:nvSpPr>
        <p:spPr>
          <a:xfrm>
            <a:off x="1275974" y="1865899"/>
            <a:ext cx="4821331" cy="471805"/>
          </a:xfrm>
          <a:prstGeom prst="rect">
            <a:avLst/>
          </a:prstGeom>
        </p:spPr>
        <p:txBody>
          <a:bodyPr lIns="0" tIns="0" rIns="0" bIns="0" rtlCol="0" anchor="t">
            <a:spAutoFit/>
          </a:bodyPr>
          <a:lstStyle/>
          <a:p>
            <a:pPr algn="ctr">
              <a:lnSpc>
                <a:spcPts val="3919"/>
              </a:lnSpc>
            </a:pPr>
            <a:r>
              <a:rPr lang="en-US" sz="2799" b="1" i="1">
                <a:solidFill>
                  <a:srgbClr val="000000"/>
                </a:solidFill>
                <a:latin typeface="Montserrat Bold Italics"/>
                <a:ea typeface="Montserrat Bold Italics"/>
                <a:cs typeface="Montserrat Bold Italics"/>
                <a:sym typeface="Montserrat Bold Italics"/>
              </a:rPr>
              <a:t>Đọc dữ liệu</a:t>
            </a:r>
          </a:p>
        </p:txBody>
      </p:sp>
      <p:sp>
        <p:nvSpPr>
          <p:cNvPr id="17" name="TextBox 17"/>
          <p:cNvSpPr txBox="1"/>
          <p:nvPr/>
        </p:nvSpPr>
        <p:spPr>
          <a:xfrm>
            <a:off x="8219060" y="2451197"/>
            <a:ext cx="9312872" cy="471805"/>
          </a:xfrm>
          <a:prstGeom prst="rect">
            <a:avLst/>
          </a:prstGeom>
        </p:spPr>
        <p:txBody>
          <a:bodyPr lIns="0" tIns="0" rIns="0" bIns="0" rtlCol="0" anchor="t">
            <a:spAutoFit/>
          </a:bodyPr>
          <a:lstStyle/>
          <a:p>
            <a:pPr algn="l">
              <a:lnSpc>
                <a:spcPts val="3919"/>
              </a:lnSpc>
            </a:pPr>
            <a:r>
              <a:rPr lang="en-US" sz="2799" b="1" i="1">
                <a:solidFill>
                  <a:srgbClr val="000000"/>
                </a:solidFill>
                <a:latin typeface="Montserrat Bold Italics"/>
                <a:ea typeface="Montserrat Bold Italics"/>
                <a:cs typeface="Montserrat Bold Italics"/>
                <a:sym typeface="Montserrat Bold Italics"/>
              </a:rPr>
              <a:t>Xóa cột Default payment next month</a:t>
            </a:r>
          </a:p>
        </p:txBody>
      </p:sp>
      <p:sp>
        <p:nvSpPr>
          <p:cNvPr id="18" name="TextBox 18"/>
          <p:cNvSpPr txBox="1"/>
          <p:nvPr/>
        </p:nvSpPr>
        <p:spPr>
          <a:xfrm>
            <a:off x="8219060" y="4486086"/>
            <a:ext cx="7492346" cy="471805"/>
          </a:xfrm>
          <a:prstGeom prst="rect">
            <a:avLst/>
          </a:prstGeom>
        </p:spPr>
        <p:txBody>
          <a:bodyPr lIns="0" tIns="0" rIns="0" bIns="0" rtlCol="0" anchor="t">
            <a:spAutoFit/>
          </a:bodyPr>
          <a:lstStyle/>
          <a:p>
            <a:pPr algn="l">
              <a:lnSpc>
                <a:spcPts val="3919"/>
              </a:lnSpc>
            </a:pPr>
            <a:r>
              <a:rPr lang="en-US" sz="2799" b="1" i="1">
                <a:solidFill>
                  <a:srgbClr val="000000"/>
                </a:solidFill>
                <a:latin typeface="Montserrat Bold Italics"/>
                <a:ea typeface="Montserrat Bold Italics"/>
                <a:cs typeface="Montserrat Bold Italics"/>
                <a:sym typeface="Montserrat Bold Italics"/>
              </a:rPr>
              <a:t>Mã hóa biến danh mục</a:t>
            </a:r>
          </a:p>
        </p:txBody>
      </p:sp>
      <p:sp>
        <p:nvSpPr>
          <p:cNvPr id="19" name="TextBox 19"/>
          <p:cNvSpPr txBox="1"/>
          <p:nvPr/>
        </p:nvSpPr>
        <p:spPr>
          <a:xfrm>
            <a:off x="8219060" y="7791408"/>
            <a:ext cx="7492346" cy="471805"/>
          </a:xfrm>
          <a:prstGeom prst="rect">
            <a:avLst/>
          </a:prstGeom>
        </p:spPr>
        <p:txBody>
          <a:bodyPr lIns="0" tIns="0" rIns="0" bIns="0" rtlCol="0" anchor="t">
            <a:spAutoFit/>
          </a:bodyPr>
          <a:lstStyle/>
          <a:p>
            <a:pPr algn="l">
              <a:lnSpc>
                <a:spcPts val="3919"/>
              </a:lnSpc>
            </a:pPr>
            <a:r>
              <a:rPr lang="en-US" sz="2799" b="1" i="1">
                <a:solidFill>
                  <a:srgbClr val="000000"/>
                </a:solidFill>
                <a:latin typeface="Montserrat Bold Italics"/>
                <a:ea typeface="Montserrat Bold Italics"/>
                <a:cs typeface="Montserrat Bold Italics"/>
                <a:sym typeface="Montserrat Bold Italics"/>
              </a:rPr>
              <a:t>Nhóm giá trị</a:t>
            </a:r>
          </a:p>
        </p:txBody>
      </p:sp>
      <p:grpSp>
        <p:nvGrpSpPr>
          <p:cNvPr id="20" name="Group 20"/>
          <p:cNvGrpSpPr/>
          <p:nvPr/>
        </p:nvGrpSpPr>
        <p:grpSpPr>
          <a:xfrm>
            <a:off x="0" y="10095022"/>
            <a:ext cx="18665709" cy="755608"/>
            <a:chOff x="0" y="0"/>
            <a:chExt cx="4916071" cy="199008"/>
          </a:xfrm>
        </p:grpSpPr>
        <p:sp>
          <p:nvSpPr>
            <p:cNvPr id="21" name="Freeform 21"/>
            <p:cNvSpPr/>
            <p:nvPr/>
          </p:nvSpPr>
          <p:spPr>
            <a:xfrm>
              <a:off x="0" y="0"/>
              <a:ext cx="4916071" cy="199008"/>
            </a:xfrm>
            <a:custGeom>
              <a:avLst/>
              <a:gdLst/>
              <a:ahLst/>
              <a:cxnLst/>
              <a:rect l="l" t="t" r="r" b="b"/>
              <a:pathLst>
                <a:path w="4916071" h="199008">
                  <a:moveTo>
                    <a:pt x="0" y="0"/>
                  </a:moveTo>
                  <a:lnTo>
                    <a:pt x="4916071" y="0"/>
                  </a:lnTo>
                  <a:lnTo>
                    <a:pt x="4916071" y="199008"/>
                  </a:lnTo>
                  <a:lnTo>
                    <a:pt x="0" y="199008"/>
                  </a:lnTo>
                  <a:close/>
                </a:path>
              </a:pathLst>
            </a:custGeom>
            <a:solidFill>
              <a:srgbClr val="122D58"/>
            </a:solidFill>
          </p:spPr>
        </p:sp>
        <p:sp>
          <p:nvSpPr>
            <p:cNvPr id="22" name="TextBox 22"/>
            <p:cNvSpPr txBox="1"/>
            <p:nvPr/>
          </p:nvSpPr>
          <p:spPr>
            <a:xfrm>
              <a:off x="0" y="-85725"/>
              <a:ext cx="4916071" cy="284733"/>
            </a:xfrm>
            <a:prstGeom prst="rect">
              <a:avLst/>
            </a:prstGeom>
          </p:spPr>
          <p:txBody>
            <a:bodyPr lIns="50800" tIns="50800" rIns="50800" bIns="50800" rtlCol="0" anchor="ctr"/>
            <a:lstStyle/>
            <a:p>
              <a:pPr algn="ctr">
                <a:lnSpc>
                  <a:spcPts val="2664"/>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298" y="-3527756"/>
            <a:ext cx="5677123" cy="4878778"/>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04775" cap="sq">
              <a:solidFill>
                <a:srgbClr val="F9B680"/>
              </a:solidFill>
              <a:prstDash val="solid"/>
              <a:miter/>
            </a:ln>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18288000" cy="212360"/>
            <a:chOff x="0" y="0"/>
            <a:chExt cx="4816593" cy="55930"/>
          </a:xfrm>
        </p:grpSpPr>
        <p:sp>
          <p:nvSpPr>
            <p:cNvPr id="6" name="Freeform 6"/>
            <p:cNvSpPr/>
            <p:nvPr/>
          </p:nvSpPr>
          <p:spPr>
            <a:xfrm>
              <a:off x="0" y="0"/>
              <a:ext cx="4816592" cy="55930"/>
            </a:xfrm>
            <a:custGeom>
              <a:avLst/>
              <a:gdLst/>
              <a:ahLst/>
              <a:cxnLst/>
              <a:rect l="l" t="t" r="r" b="b"/>
              <a:pathLst>
                <a:path w="4816592" h="55930">
                  <a:moveTo>
                    <a:pt x="0" y="0"/>
                  </a:moveTo>
                  <a:lnTo>
                    <a:pt x="4816592" y="0"/>
                  </a:lnTo>
                  <a:lnTo>
                    <a:pt x="4816592" y="55930"/>
                  </a:lnTo>
                  <a:lnTo>
                    <a:pt x="0" y="55930"/>
                  </a:lnTo>
                  <a:close/>
                </a:path>
              </a:pathLst>
            </a:custGeom>
            <a:solidFill>
              <a:srgbClr val="122D58"/>
            </a:solidFill>
          </p:spPr>
        </p:sp>
        <p:sp>
          <p:nvSpPr>
            <p:cNvPr id="7" name="TextBox 7"/>
            <p:cNvSpPr txBox="1"/>
            <p:nvPr/>
          </p:nvSpPr>
          <p:spPr>
            <a:xfrm>
              <a:off x="0" y="-38100"/>
              <a:ext cx="4816593" cy="9403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173931" y="-4906582"/>
            <a:ext cx="7747088" cy="6657654"/>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2D58"/>
            </a:solidFill>
          </p:spPr>
        </p:sp>
        <p:sp>
          <p:nvSpPr>
            <p:cNvPr id="10" name="TextBox 1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291365" y="665222"/>
            <a:ext cx="13135458" cy="685800"/>
          </a:xfrm>
          <a:prstGeom prst="rect">
            <a:avLst/>
          </a:prstGeom>
        </p:spPr>
        <p:txBody>
          <a:bodyPr lIns="0" tIns="0" rIns="0" bIns="0" rtlCol="0" anchor="t">
            <a:spAutoFit/>
          </a:bodyPr>
          <a:lstStyle/>
          <a:p>
            <a:pPr algn="l">
              <a:lnSpc>
                <a:spcPts val="5400"/>
              </a:lnSpc>
            </a:pPr>
            <a:r>
              <a:rPr lang="en-US" sz="4500" b="1">
                <a:solidFill>
                  <a:srgbClr val="122D58"/>
                </a:solidFill>
                <a:latin typeface="Montserrat Bold"/>
                <a:ea typeface="Montserrat Bold"/>
                <a:cs typeface="Montserrat Bold"/>
                <a:sym typeface="Montserrat Bold"/>
              </a:rPr>
              <a:t>TIỀN XỬ LÝ DỮ LIỆU</a:t>
            </a:r>
          </a:p>
        </p:txBody>
      </p:sp>
      <p:sp>
        <p:nvSpPr>
          <p:cNvPr id="12" name="Freeform 12"/>
          <p:cNvSpPr/>
          <p:nvPr/>
        </p:nvSpPr>
        <p:spPr>
          <a:xfrm>
            <a:off x="637412" y="2598663"/>
            <a:ext cx="9280620" cy="1425863"/>
          </a:xfrm>
          <a:custGeom>
            <a:avLst/>
            <a:gdLst/>
            <a:ahLst/>
            <a:cxnLst/>
            <a:rect l="l" t="t" r="r" b="b"/>
            <a:pathLst>
              <a:path w="9280620" h="1425863">
                <a:moveTo>
                  <a:pt x="0" y="0"/>
                </a:moveTo>
                <a:lnTo>
                  <a:pt x="9280620" y="0"/>
                </a:lnTo>
                <a:lnTo>
                  <a:pt x="9280620" y="1425863"/>
                </a:lnTo>
                <a:lnTo>
                  <a:pt x="0" y="1425863"/>
                </a:lnTo>
                <a:lnTo>
                  <a:pt x="0" y="0"/>
                </a:lnTo>
                <a:close/>
              </a:path>
            </a:pathLst>
          </a:custGeom>
          <a:blipFill>
            <a:blip r:embed="rId2"/>
            <a:stretch>
              <a:fillRect/>
            </a:stretch>
          </a:blipFill>
        </p:spPr>
      </p:sp>
      <p:sp>
        <p:nvSpPr>
          <p:cNvPr id="13" name="Freeform 13"/>
          <p:cNvSpPr/>
          <p:nvPr/>
        </p:nvSpPr>
        <p:spPr>
          <a:xfrm>
            <a:off x="637412" y="4216975"/>
            <a:ext cx="9280620" cy="907988"/>
          </a:xfrm>
          <a:custGeom>
            <a:avLst/>
            <a:gdLst/>
            <a:ahLst/>
            <a:cxnLst/>
            <a:rect l="l" t="t" r="r" b="b"/>
            <a:pathLst>
              <a:path w="9280620" h="907988">
                <a:moveTo>
                  <a:pt x="0" y="0"/>
                </a:moveTo>
                <a:lnTo>
                  <a:pt x="9280620" y="0"/>
                </a:lnTo>
                <a:lnTo>
                  <a:pt x="9280620" y="907987"/>
                </a:lnTo>
                <a:lnTo>
                  <a:pt x="0" y="907987"/>
                </a:lnTo>
                <a:lnTo>
                  <a:pt x="0" y="0"/>
                </a:lnTo>
                <a:close/>
              </a:path>
            </a:pathLst>
          </a:custGeom>
          <a:blipFill>
            <a:blip r:embed="rId3"/>
            <a:stretch>
              <a:fillRect r="-19970"/>
            </a:stretch>
          </a:blipFill>
        </p:spPr>
      </p:sp>
      <p:sp>
        <p:nvSpPr>
          <p:cNvPr id="14" name="Freeform 14"/>
          <p:cNvSpPr/>
          <p:nvPr/>
        </p:nvSpPr>
        <p:spPr>
          <a:xfrm>
            <a:off x="3469827" y="8220933"/>
            <a:ext cx="11683930" cy="1525670"/>
          </a:xfrm>
          <a:custGeom>
            <a:avLst/>
            <a:gdLst/>
            <a:ahLst/>
            <a:cxnLst/>
            <a:rect l="l" t="t" r="r" b="b"/>
            <a:pathLst>
              <a:path w="11683930" h="1525670">
                <a:moveTo>
                  <a:pt x="0" y="0"/>
                </a:moveTo>
                <a:lnTo>
                  <a:pt x="11683929" y="0"/>
                </a:lnTo>
                <a:lnTo>
                  <a:pt x="11683929" y="1525670"/>
                </a:lnTo>
                <a:lnTo>
                  <a:pt x="0" y="1525670"/>
                </a:lnTo>
                <a:lnTo>
                  <a:pt x="0" y="0"/>
                </a:lnTo>
                <a:close/>
              </a:path>
            </a:pathLst>
          </a:custGeom>
          <a:blipFill>
            <a:blip r:embed="rId4"/>
            <a:stretch>
              <a:fillRect t="-1693" b="-1693"/>
            </a:stretch>
          </a:blipFill>
        </p:spPr>
      </p:sp>
      <p:sp>
        <p:nvSpPr>
          <p:cNvPr id="15" name="Freeform 15"/>
          <p:cNvSpPr/>
          <p:nvPr/>
        </p:nvSpPr>
        <p:spPr>
          <a:xfrm>
            <a:off x="10407420" y="2667426"/>
            <a:ext cx="7222638" cy="4423866"/>
          </a:xfrm>
          <a:custGeom>
            <a:avLst/>
            <a:gdLst/>
            <a:ahLst/>
            <a:cxnLst/>
            <a:rect l="l" t="t" r="r" b="b"/>
            <a:pathLst>
              <a:path w="7222638" h="4423866">
                <a:moveTo>
                  <a:pt x="0" y="0"/>
                </a:moveTo>
                <a:lnTo>
                  <a:pt x="7222638" y="0"/>
                </a:lnTo>
                <a:lnTo>
                  <a:pt x="7222638" y="4423866"/>
                </a:lnTo>
                <a:lnTo>
                  <a:pt x="0" y="4423866"/>
                </a:lnTo>
                <a:lnTo>
                  <a:pt x="0" y="0"/>
                </a:lnTo>
                <a:close/>
              </a:path>
            </a:pathLst>
          </a:custGeom>
          <a:blipFill>
            <a:blip r:embed="rId5"/>
            <a:stretch>
              <a:fillRect/>
            </a:stretch>
          </a:blipFill>
        </p:spPr>
      </p:sp>
      <p:sp>
        <p:nvSpPr>
          <p:cNvPr id="16" name="TextBox 16"/>
          <p:cNvSpPr txBox="1"/>
          <p:nvPr/>
        </p:nvSpPr>
        <p:spPr>
          <a:xfrm>
            <a:off x="2301908" y="1923803"/>
            <a:ext cx="5038752" cy="471805"/>
          </a:xfrm>
          <a:prstGeom prst="rect">
            <a:avLst/>
          </a:prstGeom>
        </p:spPr>
        <p:txBody>
          <a:bodyPr lIns="0" tIns="0" rIns="0" bIns="0" rtlCol="0" anchor="t">
            <a:spAutoFit/>
          </a:bodyPr>
          <a:lstStyle/>
          <a:p>
            <a:pPr algn="l">
              <a:lnSpc>
                <a:spcPts val="3919"/>
              </a:lnSpc>
            </a:pPr>
            <a:r>
              <a:rPr lang="en-US" sz="2799" b="1" i="1">
                <a:solidFill>
                  <a:srgbClr val="000000"/>
                </a:solidFill>
                <a:latin typeface="Montserrat Bold Italics"/>
                <a:ea typeface="Montserrat Bold Italics"/>
                <a:cs typeface="Montserrat Bold Italics"/>
                <a:sym typeface="Montserrat Bold Italics"/>
              </a:rPr>
              <a:t>Tạo các đặc trưng mới</a:t>
            </a:r>
          </a:p>
        </p:txBody>
      </p:sp>
      <p:sp>
        <p:nvSpPr>
          <p:cNvPr id="17" name="TextBox 17"/>
          <p:cNvSpPr txBox="1"/>
          <p:nvPr/>
        </p:nvSpPr>
        <p:spPr>
          <a:xfrm>
            <a:off x="11499363" y="1923803"/>
            <a:ext cx="5038752" cy="471805"/>
          </a:xfrm>
          <a:prstGeom prst="rect">
            <a:avLst/>
          </a:prstGeom>
        </p:spPr>
        <p:txBody>
          <a:bodyPr lIns="0" tIns="0" rIns="0" bIns="0" rtlCol="0" anchor="t">
            <a:spAutoFit/>
          </a:bodyPr>
          <a:lstStyle/>
          <a:p>
            <a:pPr algn="ctr">
              <a:lnSpc>
                <a:spcPts val="3919"/>
              </a:lnSpc>
            </a:pPr>
            <a:r>
              <a:rPr lang="en-US" sz="2799" b="1" i="1">
                <a:solidFill>
                  <a:srgbClr val="000000"/>
                </a:solidFill>
                <a:latin typeface="Montserrat Bold Italics"/>
                <a:ea typeface="Montserrat Bold Italics"/>
                <a:cs typeface="Montserrat Bold Italics"/>
                <a:sym typeface="Montserrat Bold Italics"/>
              </a:rPr>
              <a:t>Xử lý giá trị ngoại lai</a:t>
            </a:r>
          </a:p>
        </p:txBody>
      </p:sp>
      <p:sp>
        <p:nvSpPr>
          <p:cNvPr id="18" name="TextBox 18"/>
          <p:cNvSpPr txBox="1"/>
          <p:nvPr/>
        </p:nvSpPr>
        <p:spPr>
          <a:xfrm>
            <a:off x="5214352" y="7481146"/>
            <a:ext cx="8222196" cy="471805"/>
          </a:xfrm>
          <a:prstGeom prst="rect">
            <a:avLst/>
          </a:prstGeom>
        </p:spPr>
        <p:txBody>
          <a:bodyPr lIns="0" tIns="0" rIns="0" bIns="0" rtlCol="0" anchor="t">
            <a:spAutoFit/>
          </a:bodyPr>
          <a:lstStyle/>
          <a:p>
            <a:pPr algn="ctr">
              <a:lnSpc>
                <a:spcPts val="3919"/>
              </a:lnSpc>
            </a:pPr>
            <a:r>
              <a:rPr lang="en-US" sz="2799" b="1" i="1">
                <a:solidFill>
                  <a:srgbClr val="000000"/>
                </a:solidFill>
                <a:latin typeface="Montserrat Bold Italics"/>
                <a:ea typeface="Montserrat Bold Italics"/>
                <a:cs typeface="Montserrat Bold Italics"/>
                <a:sym typeface="Montserrat Bold Italics"/>
              </a:rPr>
              <a:t>Chuẩn hóa biến số bằng StandardScaler</a:t>
            </a:r>
          </a:p>
        </p:txBody>
      </p:sp>
      <p:grpSp>
        <p:nvGrpSpPr>
          <p:cNvPr id="19" name="Group 19"/>
          <p:cNvGrpSpPr/>
          <p:nvPr/>
        </p:nvGrpSpPr>
        <p:grpSpPr>
          <a:xfrm>
            <a:off x="562858" y="2548008"/>
            <a:ext cx="9355174" cy="2862941"/>
            <a:chOff x="0" y="0"/>
            <a:chExt cx="2463914" cy="754026"/>
          </a:xfrm>
        </p:grpSpPr>
        <p:sp>
          <p:nvSpPr>
            <p:cNvPr id="20" name="Freeform 20"/>
            <p:cNvSpPr/>
            <p:nvPr/>
          </p:nvSpPr>
          <p:spPr>
            <a:xfrm>
              <a:off x="0" y="0"/>
              <a:ext cx="2463914" cy="754026"/>
            </a:xfrm>
            <a:custGeom>
              <a:avLst/>
              <a:gdLst/>
              <a:ahLst/>
              <a:cxnLst/>
              <a:rect l="l" t="t" r="r" b="b"/>
              <a:pathLst>
                <a:path w="2463914" h="754026">
                  <a:moveTo>
                    <a:pt x="0" y="0"/>
                  </a:moveTo>
                  <a:lnTo>
                    <a:pt x="2463914" y="0"/>
                  </a:lnTo>
                  <a:lnTo>
                    <a:pt x="2463914" y="754026"/>
                  </a:lnTo>
                  <a:lnTo>
                    <a:pt x="0" y="754026"/>
                  </a:lnTo>
                  <a:close/>
                </a:path>
              </a:pathLst>
            </a:custGeom>
            <a:solidFill>
              <a:srgbClr val="000000">
                <a:alpha val="0"/>
              </a:srgbClr>
            </a:solidFill>
            <a:ln w="57150" cap="sq">
              <a:solidFill>
                <a:srgbClr val="051D64"/>
              </a:solidFill>
              <a:prstDash val="solid"/>
              <a:miter/>
            </a:ln>
          </p:spPr>
        </p:sp>
        <p:sp>
          <p:nvSpPr>
            <p:cNvPr id="21" name="TextBox 21"/>
            <p:cNvSpPr txBox="1"/>
            <p:nvPr/>
          </p:nvSpPr>
          <p:spPr>
            <a:xfrm>
              <a:off x="0" y="-57150"/>
              <a:ext cx="2463914" cy="811176"/>
            </a:xfrm>
            <a:prstGeom prst="rect">
              <a:avLst/>
            </a:prstGeom>
          </p:spPr>
          <p:txBody>
            <a:bodyPr lIns="50800" tIns="50800" rIns="50800" bIns="50800" rtlCol="0" anchor="ctr"/>
            <a:lstStyle/>
            <a:p>
              <a:pPr marL="0" lvl="0" indent="0" algn="ctr">
                <a:lnSpc>
                  <a:spcPts val="4200"/>
                </a:lnSpc>
                <a:spcBef>
                  <a:spcPct val="0"/>
                </a:spcBef>
              </a:pPr>
              <a:endParaRPr/>
            </a:p>
          </p:txBody>
        </p:sp>
      </p:grpSp>
      <p:grpSp>
        <p:nvGrpSpPr>
          <p:cNvPr id="22" name="Group 22"/>
          <p:cNvGrpSpPr/>
          <p:nvPr/>
        </p:nvGrpSpPr>
        <p:grpSpPr>
          <a:xfrm>
            <a:off x="10312336" y="2548008"/>
            <a:ext cx="7412806" cy="4704538"/>
            <a:chOff x="0" y="0"/>
            <a:chExt cx="1952344" cy="1239055"/>
          </a:xfrm>
        </p:grpSpPr>
        <p:sp>
          <p:nvSpPr>
            <p:cNvPr id="23" name="Freeform 23"/>
            <p:cNvSpPr/>
            <p:nvPr/>
          </p:nvSpPr>
          <p:spPr>
            <a:xfrm>
              <a:off x="0" y="0"/>
              <a:ext cx="1952344" cy="1239055"/>
            </a:xfrm>
            <a:custGeom>
              <a:avLst/>
              <a:gdLst/>
              <a:ahLst/>
              <a:cxnLst/>
              <a:rect l="l" t="t" r="r" b="b"/>
              <a:pathLst>
                <a:path w="1952344" h="1239055">
                  <a:moveTo>
                    <a:pt x="0" y="0"/>
                  </a:moveTo>
                  <a:lnTo>
                    <a:pt x="1952344" y="0"/>
                  </a:lnTo>
                  <a:lnTo>
                    <a:pt x="1952344" y="1239055"/>
                  </a:lnTo>
                  <a:lnTo>
                    <a:pt x="0" y="1239055"/>
                  </a:lnTo>
                  <a:close/>
                </a:path>
              </a:pathLst>
            </a:custGeom>
            <a:solidFill>
              <a:srgbClr val="000000">
                <a:alpha val="0"/>
              </a:srgbClr>
            </a:solidFill>
            <a:ln w="57150" cap="sq">
              <a:solidFill>
                <a:srgbClr val="051D64"/>
              </a:solidFill>
              <a:prstDash val="solid"/>
              <a:miter/>
            </a:ln>
          </p:spPr>
        </p:sp>
        <p:sp>
          <p:nvSpPr>
            <p:cNvPr id="24" name="TextBox 24"/>
            <p:cNvSpPr txBox="1"/>
            <p:nvPr/>
          </p:nvSpPr>
          <p:spPr>
            <a:xfrm>
              <a:off x="0" y="-57150"/>
              <a:ext cx="1952344" cy="1296205"/>
            </a:xfrm>
            <a:prstGeom prst="rect">
              <a:avLst/>
            </a:prstGeom>
          </p:spPr>
          <p:txBody>
            <a:bodyPr lIns="50800" tIns="50800" rIns="50800" bIns="50800" rtlCol="0" anchor="ctr"/>
            <a:lstStyle/>
            <a:p>
              <a:pPr marL="0" lvl="0" indent="0" algn="ctr">
                <a:lnSpc>
                  <a:spcPts val="4200"/>
                </a:lnSpc>
                <a:spcBef>
                  <a:spcPct val="0"/>
                </a:spcBef>
              </a:pPr>
              <a:endParaRPr/>
            </a:p>
          </p:txBody>
        </p:sp>
      </p:grpSp>
      <p:grpSp>
        <p:nvGrpSpPr>
          <p:cNvPr id="25" name="Group 25"/>
          <p:cNvGrpSpPr/>
          <p:nvPr/>
        </p:nvGrpSpPr>
        <p:grpSpPr>
          <a:xfrm>
            <a:off x="3393627" y="8105351"/>
            <a:ext cx="11863647" cy="1641251"/>
            <a:chOff x="0" y="0"/>
            <a:chExt cx="3124582" cy="432264"/>
          </a:xfrm>
        </p:grpSpPr>
        <p:sp>
          <p:nvSpPr>
            <p:cNvPr id="26" name="Freeform 26"/>
            <p:cNvSpPr/>
            <p:nvPr/>
          </p:nvSpPr>
          <p:spPr>
            <a:xfrm>
              <a:off x="0" y="0"/>
              <a:ext cx="3124582" cy="432264"/>
            </a:xfrm>
            <a:custGeom>
              <a:avLst/>
              <a:gdLst/>
              <a:ahLst/>
              <a:cxnLst/>
              <a:rect l="l" t="t" r="r" b="b"/>
              <a:pathLst>
                <a:path w="3124582" h="432264">
                  <a:moveTo>
                    <a:pt x="0" y="0"/>
                  </a:moveTo>
                  <a:lnTo>
                    <a:pt x="3124582" y="0"/>
                  </a:lnTo>
                  <a:lnTo>
                    <a:pt x="3124582" y="432264"/>
                  </a:lnTo>
                  <a:lnTo>
                    <a:pt x="0" y="432264"/>
                  </a:lnTo>
                  <a:close/>
                </a:path>
              </a:pathLst>
            </a:custGeom>
            <a:solidFill>
              <a:srgbClr val="000000">
                <a:alpha val="0"/>
              </a:srgbClr>
            </a:solidFill>
            <a:ln w="57150" cap="sq">
              <a:solidFill>
                <a:srgbClr val="051D64"/>
              </a:solidFill>
              <a:prstDash val="solid"/>
              <a:miter/>
            </a:ln>
          </p:spPr>
        </p:sp>
        <p:sp>
          <p:nvSpPr>
            <p:cNvPr id="27" name="TextBox 27"/>
            <p:cNvSpPr txBox="1"/>
            <p:nvPr/>
          </p:nvSpPr>
          <p:spPr>
            <a:xfrm>
              <a:off x="0" y="-57150"/>
              <a:ext cx="3124582" cy="489414"/>
            </a:xfrm>
            <a:prstGeom prst="rect">
              <a:avLst/>
            </a:prstGeom>
          </p:spPr>
          <p:txBody>
            <a:bodyPr lIns="50800" tIns="50800" rIns="50800" bIns="50800" rtlCol="0" anchor="ctr"/>
            <a:lstStyle/>
            <a:p>
              <a:pPr marL="0" lvl="0" indent="0" algn="ctr">
                <a:lnSpc>
                  <a:spcPts val="4200"/>
                </a:lnSpc>
                <a:spcBef>
                  <a:spcPct val="0"/>
                </a:spcBef>
              </a:pPr>
              <a:endParaRPr/>
            </a:p>
          </p:txBody>
        </p:sp>
      </p:grpSp>
      <p:grpSp>
        <p:nvGrpSpPr>
          <p:cNvPr id="28" name="Group 28"/>
          <p:cNvGrpSpPr/>
          <p:nvPr/>
        </p:nvGrpSpPr>
        <p:grpSpPr>
          <a:xfrm>
            <a:off x="0" y="10095022"/>
            <a:ext cx="18665709" cy="755608"/>
            <a:chOff x="0" y="0"/>
            <a:chExt cx="4916071" cy="199008"/>
          </a:xfrm>
        </p:grpSpPr>
        <p:sp>
          <p:nvSpPr>
            <p:cNvPr id="29" name="Freeform 29"/>
            <p:cNvSpPr/>
            <p:nvPr/>
          </p:nvSpPr>
          <p:spPr>
            <a:xfrm>
              <a:off x="0" y="0"/>
              <a:ext cx="4916071" cy="199008"/>
            </a:xfrm>
            <a:custGeom>
              <a:avLst/>
              <a:gdLst/>
              <a:ahLst/>
              <a:cxnLst/>
              <a:rect l="l" t="t" r="r" b="b"/>
              <a:pathLst>
                <a:path w="4916071" h="199008">
                  <a:moveTo>
                    <a:pt x="0" y="0"/>
                  </a:moveTo>
                  <a:lnTo>
                    <a:pt x="4916071" y="0"/>
                  </a:lnTo>
                  <a:lnTo>
                    <a:pt x="4916071" y="199008"/>
                  </a:lnTo>
                  <a:lnTo>
                    <a:pt x="0" y="199008"/>
                  </a:lnTo>
                  <a:close/>
                </a:path>
              </a:pathLst>
            </a:custGeom>
            <a:solidFill>
              <a:srgbClr val="122D58"/>
            </a:solidFill>
          </p:spPr>
        </p:sp>
        <p:sp>
          <p:nvSpPr>
            <p:cNvPr id="30" name="TextBox 30"/>
            <p:cNvSpPr txBox="1"/>
            <p:nvPr/>
          </p:nvSpPr>
          <p:spPr>
            <a:xfrm>
              <a:off x="0" y="-85725"/>
              <a:ext cx="4916071" cy="284733"/>
            </a:xfrm>
            <a:prstGeom prst="rect">
              <a:avLst/>
            </a:prstGeom>
          </p:spPr>
          <p:txBody>
            <a:bodyPr lIns="50800" tIns="50800" rIns="50800" bIns="50800" rtlCol="0" anchor="ctr"/>
            <a:lstStyle/>
            <a:p>
              <a:pPr algn="ctr">
                <a:lnSpc>
                  <a:spcPts val="2664"/>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1584" y="1342024"/>
            <a:ext cx="16804832" cy="685800"/>
          </a:xfrm>
          <a:prstGeom prst="rect">
            <a:avLst/>
          </a:prstGeom>
        </p:spPr>
        <p:txBody>
          <a:bodyPr lIns="0" tIns="0" rIns="0" bIns="0" rtlCol="0" anchor="t">
            <a:spAutoFit/>
          </a:bodyPr>
          <a:lstStyle/>
          <a:p>
            <a:pPr algn="ctr">
              <a:lnSpc>
                <a:spcPts val="5400"/>
              </a:lnSpc>
            </a:pPr>
            <a:r>
              <a:rPr lang="en-US" sz="4500" b="1">
                <a:solidFill>
                  <a:srgbClr val="122D58"/>
                </a:solidFill>
                <a:latin typeface="Montserrat Bold"/>
                <a:ea typeface="Montserrat Bold"/>
                <a:cs typeface="Montserrat Bold"/>
                <a:sym typeface="Montserrat Bold"/>
              </a:rPr>
              <a:t>XÂY DỰNG MÔ HÌNH</a:t>
            </a:r>
          </a:p>
        </p:txBody>
      </p:sp>
      <p:grpSp>
        <p:nvGrpSpPr>
          <p:cNvPr id="3" name="Group 3"/>
          <p:cNvGrpSpPr/>
          <p:nvPr/>
        </p:nvGrpSpPr>
        <p:grpSpPr>
          <a:xfrm>
            <a:off x="-705636" y="9948212"/>
            <a:ext cx="18993636" cy="2285537"/>
            <a:chOff x="0" y="0"/>
            <a:chExt cx="5804787" cy="698500"/>
          </a:xfrm>
        </p:grpSpPr>
        <p:sp>
          <p:nvSpPr>
            <p:cNvPr id="4" name="Freeform 4"/>
            <p:cNvSpPr/>
            <p:nvPr/>
          </p:nvSpPr>
          <p:spPr>
            <a:xfrm>
              <a:off x="0" y="0"/>
              <a:ext cx="5804787" cy="698500"/>
            </a:xfrm>
            <a:custGeom>
              <a:avLst/>
              <a:gdLst/>
              <a:ahLst/>
              <a:cxnLst/>
              <a:rect l="l" t="t" r="r" b="b"/>
              <a:pathLst>
                <a:path w="5804787" h="698500">
                  <a:moveTo>
                    <a:pt x="5804787" y="349250"/>
                  </a:moveTo>
                  <a:lnTo>
                    <a:pt x="5601587" y="698500"/>
                  </a:lnTo>
                  <a:lnTo>
                    <a:pt x="203200" y="698500"/>
                  </a:lnTo>
                  <a:lnTo>
                    <a:pt x="0" y="349250"/>
                  </a:lnTo>
                  <a:lnTo>
                    <a:pt x="203200" y="0"/>
                  </a:lnTo>
                  <a:lnTo>
                    <a:pt x="5601587" y="0"/>
                  </a:lnTo>
                  <a:lnTo>
                    <a:pt x="5804787" y="349250"/>
                  </a:lnTo>
                  <a:close/>
                </a:path>
              </a:pathLst>
            </a:custGeom>
            <a:solidFill>
              <a:srgbClr val="122D58"/>
            </a:solidFill>
          </p:spPr>
        </p:sp>
        <p:sp>
          <p:nvSpPr>
            <p:cNvPr id="5" name="TextBox 5"/>
            <p:cNvSpPr txBox="1"/>
            <p:nvPr/>
          </p:nvSpPr>
          <p:spPr>
            <a:xfrm>
              <a:off x="114300" y="-38100"/>
              <a:ext cx="5576187"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6" name="Group 6"/>
          <p:cNvGrpSpPr/>
          <p:nvPr/>
        </p:nvGrpSpPr>
        <p:grpSpPr>
          <a:xfrm>
            <a:off x="-3072156" y="9948212"/>
            <a:ext cx="3133626" cy="2285537"/>
            <a:chOff x="0" y="0"/>
            <a:chExt cx="957691" cy="698500"/>
          </a:xfrm>
        </p:grpSpPr>
        <p:sp>
          <p:nvSpPr>
            <p:cNvPr id="7" name="Freeform 7"/>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8" name="TextBox 8"/>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9" name="Group 9"/>
          <p:cNvGrpSpPr/>
          <p:nvPr/>
        </p:nvGrpSpPr>
        <p:grpSpPr>
          <a:xfrm>
            <a:off x="1660885" y="9948212"/>
            <a:ext cx="3133626" cy="2285537"/>
            <a:chOff x="0" y="0"/>
            <a:chExt cx="957691" cy="698500"/>
          </a:xfrm>
        </p:grpSpPr>
        <p:sp>
          <p:nvSpPr>
            <p:cNvPr id="10" name="Freeform 10"/>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1" name="TextBox 11"/>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2" name="Group 12"/>
          <p:cNvGrpSpPr/>
          <p:nvPr/>
        </p:nvGrpSpPr>
        <p:grpSpPr>
          <a:xfrm>
            <a:off x="6393927" y="9948212"/>
            <a:ext cx="3133626" cy="2285537"/>
            <a:chOff x="0" y="0"/>
            <a:chExt cx="957691" cy="698500"/>
          </a:xfrm>
        </p:grpSpPr>
        <p:sp>
          <p:nvSpPr>
            <p:cNvPr id="13" name="Freeform 13"/>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4" name="TextBox 14"/>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5" name="Group 15"/>
          <p:cNvGrpSpPr/>
          <p:nvPr/>
        </p:nvGrpSpPr>
        <p:grpSpPr>
          <a:xfrm>
            <a:off x="11126968" y="9948212"/>
            <a:ext cx="3133626" cy="2285537"/>
            <a:chOff x="0" y="0"/>
            <a:chExt cx="957691" cy="698500"/>
          </a:xfrm>
        </p:grpSpPr>
        <p:sp>
          <p:nvSpPr>
            <p:cNvPr id="16" name="Freeform 16"/>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7" name="TextBox 17"/>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8" name="Group 18"/>
          <p:cNvGrpSpPr/>
          <p:nvPr/>
        </p:nvGrpSpPr>
        <p:grpSpPr>
          <a:xfrm>
            <a:off x="15860010" y="9948212"/>
            <a:ext cx="3133626" cy="2285537"/>
            <a:chOff x="0" y="0"/>
            <a:chExt cx="957691" cy="698500"/>
          </a:xfrm>
        </p:grpSpPr>
        <p:sp>
          <p:nvSpPr>
            <p:cNvPr id="19" name="Freeform 19"/>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20" name="TextBox 20"/>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1" name="Group 21"/>
          <p:cNvGrpSpPr/>
          <p:nvPr/>
        </p:nvGrpSpPr>
        <p:grpSpPr>
          <a:xfrm>
            <a:off x="18226531" y="9948212"/>
            <a:ext cx="3133626" cy="2285537"/>
            <a:chOff x="0" y="0"/>
            <a:chExt cx="957691" cy="698500"/>
          </a:xfrm>
        </p:grpSpPr>
        <p:sp>
          <p:nvSpPr>
            <p:cNvPr id="22" name="Freeform 22"/>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23" name="TextBox 23"/>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4" name="Group 24"/>
          <p:cNvGrpSpPr/>
          <p:nvPr/>
        </p:nvGrpSpPr>
        <p:grpSpPr>
          <a:xfrm>
            <a:off x="-4006574" y="-369454"/>
            <a:ext cx="7009358" cy="1159703"/>
            <a:chOff x="0" y="0"/>
            <a:chExt cx="1250766" cy="206940"/>
          </a:xfrm>
        </p:grpSpPr>
        <p:sp>
          <p:nvSpPr>
            <p:cNvPr id="25" name="Freeform 25"/>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26" name="TextBox 26"/>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27" name="Group 27"/>
          <p:cNvGrpSpPr/>
          <p:nvPr/>
        </p:nvGrpSpPr>
        <p:grpSpPr>
          <a:xfrm>
            <a:off x="-1748459" y="508418"/>
            <a:ext cx="3144637" cy="520282"/>
            <a:chOff x="0" y="0"/>
            <a:chExt cx="1250766" cy="206940"/>
          </a:xfrm>
        </p:grpSpPr>
        <p:sp>
          <p:nvSpPr>
            <p:cNvPr id="28" name="Freeform 28"/>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29" name="TextBox 29"/>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30" name="Group 30"/>
          <p:cNvGrpSpPr/>
          <p:nvPr/>
        </p:nvGrpSpPr>
        <p:grpSpPr>
          <a:xfrm>
            <a:off x="14410002" y="-369454"/>
            <a:ext cx="7009358" cy="1138013"/>
            <a:chOff x="0" y="0"/>
            <a:chExt cx="812800" cy="131963"/>
          </a:xfrm>
        </p:grpSpPr>
        <p:sp>
          <p:nvSpPr>
            <p:cNvPr id="31" name="Freeform 31"/>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32" name="TextBox 32"/>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33" name="Group 33"/>
          <p:cNvGrpSpPr/>
          <p:nvPr/>
        </p:nvGrpSpPr>
        <p:grpSpPr>
          <a:xfrm>
            <a:off x="16629956" y="508418"/>
            <a:ext cx="3144637" cy="520282"/>
            <a:chOff x="0" y="0"/>
            <a:chExt cx="812800" cy="134478"/>
          </a:xfrm>
        </p:grpSpPr>
        <p:sp>
          <p:nvSpPr>
            <p:cNvPr id="34" name="Freeform 34"/>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35" name="TextBox 35"/>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36" name="Group 36"/>
          <p:cNvGrpSpPr/>
          <p:nvPr/>
        </p:nvGrpSpPr>
        <p:grpSpPr>
          <a:xfrm>
            <a:off x="-3854174" y="-217054"/>
            <a:ext cx="7009358" cy="1159703"/>
            <a:chOff x="0" y="0"/>
            <a:chExt cx="1250766" cy="206940"/>
          </a:xfrm>
        </p:grpSpPr>
        <p:sp>
          <p:nvSpPr>
            <p:cNvPr id="37" name="Freeform 37"/>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38" name="TextBox 38"/>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39" name="Group 39"/>
          <p:cNvGrpSpPr/>
          <p:nvPr/>
        </p:nvGrpSpPr>
        <p:grpSpPr>
          <a:xfrm>
            <a:off x="-1596059" y="660818"/>
            <a:ext cx="3144637" cy="520282"/>
            <a:chOff x="0" y="0"/>
            <a:chExt cx="1250766" cy="206940"/>
          </a:xfrm>
        </p:grpSpPr>
        <p:sp>
          <p:nvSpPr>
            <p:cNvPr id="40" name="Freeform 40"/>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41" name="TextBox 41"/>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42" name="Group 42"/>
          <p:cNvGrpSpPr/>
          <p:nvPr/>
        </p:nvGrpSpPr>
        <p:grpSpPr>
          <a:xfrm>
            <a:off x="14562402" y="-217054"/>
            <a:ext cx="7009358" cy="1138013"/>
            <a:chOff x="0" y="0"/>
            <a:chExt cx="812800" cy="131963"/>
          </a:xfrm>
        </p:grpSpPr>
        <p:sp>
          <p:nvSpPr>
            <p:cNvPr id="43" name="Freeform 43"/>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44" name="TextBox 44"/>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45" name="Group 45"/>
          <p:cNvGrpSpPr/>
          <p:nvPr/>
        </p:nvGrpSpPr>
        <p:grpSpPr>
          <a:xfrm>
            <a:off x="16782356" y="660818"/>
            <a:ext cx="3144637" cy="520282"/>
            <a:chOff x="0" y="0"/>
            <a:chExt cx="812800" cy="134478"/>
          </a:xfrm>
        </p:grpSpPr>
        <p:sp>
          <p:nvSpPr>
            <p:cNvPr id="46" name="Freeform 46"/>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47" name="TextBox 47"/>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48" name="Group 48"/>
          <p:cNvGrpSpPr/>
          <p:nvPr/>
        </p:nvGrpSpPr>
        <p:grpSpPr>
          <a:xfrm>
            <a:off x="-2919756" y="10100612"/>
            <a:ext cx="3133626" cy="2285537"/>
            <a:chOff x="0" y="0"/>
            <a:chExt cx="957691" cy="698500"/>
          </a:xfrm>
        </p:grpSpPr>
        <p:sp>
          <p:nvSpPr>
            <p:cNvPr id="49" name="Freeform 49"/>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50" name="TextBox 50"/>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51" name="Group 51"/>
          <p:cNvGrpSpPr/>
          <p:nvPr/>
        </p:nvGrpSpPr>
        <p:grpSpPr>
          <a:xfrm>
            <a:off x="0" y="3667779"/>
            <a:ext cx="8965032" cy="4629856"/>
            <a:chOff x="0" y="0"/>
            <a:chExt cx="2361161" cy="1219386"/>
          </a:xfrm>
        </p:grpSpPr>
        <p:sp>
          <p:nvSpPr>
            <p:cNvPr id="52" name="Freeform 52"/>
            <p:cNvSpPr/>
            <p:nvPr/>
          </p:nvSpPr>
          <p:spPr>
            <a:xfrm>
              <a:off x="0" y="0"/>
              <a:ext cx="2361161" cy="1219386"/>
            </a:xfrm>
            <a:custGeom>
              <a:avLst/>
              <a:gdLst/>
              <a:ahLst/>
              <a:cxnLst/>
              <a:rect l="l" t="t" r="r" b="b"/>
              <a:pathLst>
                <a:path w="2361161" h="1219386">
                  <a:moveTo>
                    <a:pt x="0" y="0"/>
                  </a:moveTo>
                  <a:lnTo>
                    <a:pt x="2361161" y="0"/>
                  </a:lnTo>
                  <a:lnTo>
                    <a:pt x="2361161" y="1219386"/>
                  </a:lnTo>
                  <a:lnTo>
                    <a:pt x="0" y="1219386"/>
                  </a:lnTo>
                  <a:close/>
                </a:path>
              </a:pathLst>
            </a:custGeom>
            <a:solidFill>
              <a:srgbClr val="000000">
                <a:alpha val="0"/>
              </a:srgbClr>
            </a:solidFill>
            <a:ln w="57150" cap="sq">
              <a:solidFill>
                <a:srgbClr val="051D64"/>
              </a:solidFill>
              <a:prstDash val="solid"/>
              <a:miter/>
            </a:ln>
          </p:spPr>
        </p:sp>
        <p:sp>
          <p:nvSpPr>
            <p:cNvPr id="53" name="TextBox 53"/>
            <p:cNvSpPr txBox="1"/>
            <p:nvPr/>
          </p:nvSpPr>
          <p:spPr>
            <a:xfrm>
              <a:off x="0" y="-57150"/>
              <a:ext cx="2361161" cy="1276536"/>
            </a:xfrm>
            <a:prstGeom prst="rect">
              <a:avLst/>
            </a:prstGeom>
          </p:spPr>
          <p:txBody>
            <a:bodyPr lIns="50800" tIns="50800" rIns="50800" bIns="50800" rtlCol="0" anchor="ctr"/>
            <a:lstStyle/>
            <a:p>
              <a:pPr marL="0" lvl="0" indent="0" algn="ctr">
                <a:lnSpc>
                  <a:spcPts val="4200"/>
                </a:lnSpc>
                <a:spcBef>
                  <a:spcPct val="0"/>
                </a:spcBef>
              </a:pPr>
              <a:endParaRPr/>
            </a:p>
          </p:txBody>
        </p:sp>
      </p:grpSp>
      <p:grpSp>
        <p:nvGrpSpPr>
          <p:cNvPr id="54" name="Group 54"/>
          <p:cNvGrpSpPr/>
          <p:nvPr/>
        </p:nvGrpSpPr>
        <p:grpSpPr>
          <a:xfrm>
            <a:off x="9354942" y="3667779"/>
            <a:ext cx="8933058" cy="4629856"/>
            <a:chOff x="0" y="0"/>
            <a:chExt cx="2352739" cy="1219386"/>
          </a:xfrm>
        </p:grpSpPr>
        <p:sp>
          <p:nvSpPr>
            <p:cNvPr id="55" name="Freeform 55"/>
            <p:cNvSpPr/>
            <p:nvPr/>
          </p:nvSpPr>
          <p:spPr>
            <a:xfrm>
              <a:off x="0" y="0"/>
              <a:ext cx="2352740" cy="1219386"/>
            </a:xfrm>
            <a:custGeom>
              <a:avLst/>
              <a:gdLst/>
              <a:ahLst/>
              <a:cxnLst/>
              <a:rect l="l" t="t" r="r" b="b"/>
              <a:pathLst>
                <a:path w="2352740" h="1219386">
                  <a:moveTo>
                    <a:pt x="0" y="0"/>
                  </a:moveTo>
                  <a:lnTo>
                    <a:pt x="2352740" y="0"/>
                  </a:lnTo>
                  <a:lnTo>
                    <a:pt x="2352740" y="1219386"/>
                  </a:lnTo>
                  <a:lnTo>
                    <a:pt x="0" y="1219386"/>
                  </a:lnTo>
                  <a:close/>
                </a:path>
              </a:pathLst>
            </a:custGeom>
            <a:solidFill>
              <a:srgbClr val="051D64"/>
            </a:solidFill>
          </p:spPr>
        </p:sp>
        <p:sp>
          <p:nvSpPr>
            <p:cNvPr id="56" name="TextBox 56"/>
            <p:cNvSpPr txBox="1"/>
            <p:nvPr/>
          </p:nvSpPr>
          <p:spPr>
            <a:xfrm>
              <a:off x="0" y="-57150"/>
              <a:ext cx="2352739" cy="1276536"/>
            </a:xfrm>
            <a:prstGeom prst="rect">
              <a:avLst/>
            </a:prstGeom>
          </p:spPr>
          <p:txBody>
            <a:bodyPr lIns="50800" tIns="50800" rIns="50800" bIns="50800" rtlCol="0" anchor="ctr"/>
            <a:lstStyle/>
            <a:p>
              <a:pPr algn="ctr">
                <a:lnSpc>
                  <a:spcPts val="4200"/>
                </a:lnSpc>
              </a:pPr>
              <a:endParaRPr/>
            </a:p>
          </p:txBody>
        </p:sp>
      </p:grpSp>
      <p:sp>
        <p:nvSpPr>
          <p:cNvPr id="57" name="TextBox 57"/>
          <p:cNvSpPr txBox="1"/>
          <p:nvPr/>
        </p:nvSpPr>
        <p:spPr>
          <a:xfrm>
            <a:off x="504641" y="4025002"/>
            <a:ext cx="7905773" cy="3938905"/>
          </a:xfrm>
          <a:prstGeom prst="rect">
            <a:avLst/>
          </a:prstGeom>
        </p:spPr>
        <p:txBody>
          <a:bodyPr lIns="0" tIns="0" rIns="0" bIns="0" rtlCol="0" anchor="t">
            <a:spAutoFit/>
          </a:bodyPr>
          <a:lstStyle/>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Mục tiêu: </a:t>
            </a:r>
            <a:r>
              <a:rPr lang="en-US" sz="2799">
                <a:solidFill>
                  <a:srgbClr val="000000"/>
                </a:solidFill>
                <a:latin typeface="Montserrat"/>
                <a:ea typeface="Montserrat"/>
                <a:cs typeface="Montserrat"/>
                <a:sym typeface="Montserrat"/>
              </a:rPr>
              <a:t>Dự đoán hạn mức tín dụng của khách hàng</a:t>
            </a:r>
          </a:p>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Biến mục tiêu: </a:t>
            </a:r>
            <a:r>
              <a:rPr lang="en-US" sz="2799">
                <a:solidFill>
                  <a:srgbClr val="000000"/>
                </a:solidFill>
                <a:latin typeface="Montserrat"/>
                <a:ea typeface="Montserrat"/>
                <a:cs typeface="Montserrat"/>
                <a:sym typeface="Montserrat"/>
              </a:rPr>
              <a:t>Biến LIMIT_BAL</a:t>
            </a:r>
          </a:p>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Chia dữ liệu:</a:t>
            </a:r>
            <a:r>
              <a:rPr lang="en-US" sz="2799">
                <a:solidFill>
                  <a:srgbClr val="000000"/>
                </a:solidFill>
                <a:latin typeface="Montserrat"/>
                <a:ea typeface="Montserrat"/>
                <a:cs typeface="Montserrat"/>
                <a:sym typeface="Montserrat"/>
              </a:rPr>
              <a:t> Sử dụng train_test_split chia dữ liệu thành tập huấn luyện (80%) và tập kiểm tra (20%).</a:t>
            </a:r>
          </a:p>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Sử dụng Random Search </a:t>
            </a:r>
            <a:r>
              <a:rPr lang="en-US" sz="2799">
                <a:solidFill>
                  <a:srgbClr val="000000"/>
                </a:solidFill>
                <a:latin typeface="Montserrat"/>
                <a:ea typeface="Montserrat"/>
                <a:cs typeface="Montserrat"/>
                <a:sym typeface="Montserrat"/>
              </a:rPr>
              <a:t>để tìm ra tham số tối ưu.</a:t>
            </a:r>
          </a:p>
        </p:txBody>
      </p:sp>
      <p:sp>
        <p:nvSpPr>
          <p:cNvPr id="58" name="Freeform 58"/>
          <p:cNvSpPr/>
          <p:nvPr/>
        </p:nvSpPr>
        <p:spPr>
          <a:xfrm>
            <a:off x="9819382" y="2599324"/>
            <a:ext cx="8095299" cy="6741478"/>
          </a:xfrm>
          <a:custGeom>
            <a:avLst/>
            <a:gdLst/>
            <a:ahLst/>
            <a:cxnLst/>
            <a:rect l="l" t="t" r="r" b="b"/>
            <a:pathLst>
              <a:path w="8095299" h="6741478">
                <a:moveTo>
                  <a:pt x="0" y="0"/>
                </a:moveTo>
                <a:lnTo>
                  <a:pt x="8095299" y="0"/>
                </a:lnTo>
                <a:lnTo>
                  <a:pt x="8095299" y="6741478"/>
                </a:lnTo>
                <a:lnTo>
                  <a:pt x="0" y="6741478"/>
                </a:lnTo>
                <a:lnTo>
                  <a:pt x="0" y="0"/>
                </a:lnTo>
                <a:close/>
              </a:path>
            </a:pathLst>
          </a:custGeom>
          <a:blipFill>
            <a:blip r:embed="rId2"/>
            <a:stretch>
              <a:fillRect/>
            </a:stretch>
          </a:blipFill>
          <a:ln w="28575" cap="sq">
            <a:solidFill>
              <a:srgbClr val="000000"/>
            </a:solidFill>
            <a:prstDash val="solid"/>
            <a:miter/>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5636" y="9948212"/>
            <a:ext cx="18993636" cy="2285537"/>
            <a:chOff x="0" y="0"/>
            <a:chExt cx="5804787" cy="698500"/>
          </a:xfrm>
        </p:grpSpPr>
        <p:sp>
          <p:nvSpPr>
            <p:cNvPr id="3" name="Freeform 3"/>
            <p:cNvSpPr/>
            <p:nvPr/>
          </p:nvSpPr>
          <p:spPr>
            <a:xfrm>
              <a:off x="0" y="0"/>
              <a:ext cx="5804787" cy="698500"/>
            </a:xfrm>
            <a:custGeom>
              <a:avLst/>
              <a:gdLst/>
              <a:ahLst/>
              <a:cxnLst/>
              <a:rect l="l" t="t" r="r" b="b"/>
              <a:pathLst>
                <a:path w="5804787" h="698500">
                  <a:moveTo>
                    <a:pt x="5804787" y="349250"/>
                  </a:moveTo>
                  <a:lnTo>
                    <a:pt x="5601587" y="698500"/>
                  </a:lnTo>
                  <a:lnTo>
                    <a:pt x="203200" y="698500"/>
                  </a:lnTo>
                  <a:lnTo>
                    <a:pt x="0" y="349250"/>
                  </a:lnTo>
                  <a:lnTo>
                    <a:pt x="203200" y="0"/>
                  </a:lnTo>
                  <a:lnTo>
                    <a:pt x="5601587" y="0"/>
                  </a:lnTo>
                  <a:lnTo>
                    <a:pt x="5804787" y="349250"/>
                  </a:lnTo>
                  <a:close/>
                </a:path>
              </a:pathLst>
            </a:custGeom>
            <a:solidFill>
              <a:srgbClr val="122D58"/>
            </a:solidFill>
          </p:spPr>
        </p:sp>
        <p:sp>
          <p:nvSpPr>
            <p:cNvPr id="4" name="TextBox 4"/>
            <p:cNvSpPr txBox="1"/>
            <p:nvPr/>
          </p:nvSpPr>
          <p:spPr>
            <a:xfrm>
              <a:off x="114300" y="-38100"/>
              <a:ext cx="5576187"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5" name="Group 5"/>
          <p:cNvGrpSpPr/>
          <p:nvPr/>
        </p:nvGrpSpPr>
        <p:grpSpPr>
          <a:xfrm>
            <a:off x="-3072156" y="9948212"/>
            <a:ext cx="3133626" cy="2285537"/>
            <a:chOff x="0" y="0"/>
            <a:chExt cx="957691" cy="698500"/>
          </a:xfrm>
        </p:grpSpPr>
        <p:sp>
          <p:nvSpPr>
            <p:cNvPr id="6" name="Freeform 6"/>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7" name="TextBox 7"/>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8" name="Group 8"/>
          <p:cNvGrpSpPr/>
          <p:nvPr/>
        </p:nvGrpSpPr>
        <p:grpSpPr>
          <a:xfrm>
            <a:off x="1660885" y="9948212"/>
            <a:ext cx="3133626" cy="2285537"/>
            <a:chOff x="0" y="0"/>
            <a:chExt cx="957691" cy="698500"/>
          </a:xfrm>
        </p:grpSpPr>
        <p:sp>
          <p:nvSpPr>
            <p:cNvPr id="9" name="Freeform 9"/>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0" name="TextBox 10"/>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1" name="Group 11"/>
          <p:cNvGrpSpPr/>
          <p:nvPr/>
        </p:nvGrpSpPr>
        <p:grpSpPr>
          <a:xfrm>
            <a:off x="6393927" y="9948212"/>
            <a:ext cx="3133626" cy="2285537"/>
            <a:chOff x="0" y="0"/>
            <a:chExt cx="957691" cy="698500"/>
          </a:xfrm>
        </p:grpSpPr>
        <p:sp>
          <p:nvSpPr>
            <p:cNvPr id="12" name="Freeform 12"/>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3" name="TextBox 13"/>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4" name="Group 14"/>
          <p:cNvGrpSpPr/>
          <p:nvPr/>
        </p:nvGrpSpPr>
        <p:grpSpPr>
          <a:xfrm>
            <a:off x="11126968" y="9948212"/>
            <a:ext cx="3133626" cy="2285537"/>
            <a:chOff x="0" y="0"/>
            <a:chExt cx="957691" cy="698500"/>
          </a:xfrm>
        </p:grpSpPr>
        <p:sp>
          <p:nvSpPr>
            <p:cNvPr id="15" name="Freeform 15"/>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6" name="TextBox 16"/>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7" name="Group 17"/>
          <p:cNvGrpSpPr/>
          <p:nvPr/>
        </p:nvGrpSpPr>
        <p:grpSpPr>
          <a:xfrm>
            <a:off x="15860010" y="9948212"/>
            <a:ext cx="3133626" cy="2285537"/>
            <a:chOff x="0" y="0"/>
            <a:chExt cx="957691" cy="698500"/>
          </a:xfrm>
        </p:grpSpPr>
        <p:sp>
          <p:nvSpPr>
            <p:cNvPr id="18" name="Freeform 18"/>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9" name="TextBox 19"/>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0" name="Group 20"/>
          <p:cNvGrpSpPr/>
          <p:nvPr/>
        </p:nvGrpSpPr>
        <p:grpSpPr>
          <a:xfrm>
            <a:off x="18226531" y="9948212"/>
            <a:ext cx="3133626" cy="2285537"/>
            <a:chOff x="0" y="0"/>
            <a:chExt cx="957691" cy="698500"/>
          </a:xfrm>
        </p:grpSpPr>
        <p:sp>
          <p:nvSpPr>
            <p:cNvPr id="21" name="Freeform 21"/>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22" name="TextBox 22"/>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3" name="Group 23"/>
          <p:cNvGrpSpPr/>
          <p:nvPr/>
        </p:nvGrpSpPr>
        <p:grpSpPr>
          <a:xfrm>
            <a:off x="-4006574" y="-369454"/>
            <a:ext cx="7009358" cy="1159703"/>
            <a:chOff x="0" y="0"/>
            <a:chExt cx="1250766" cy="206940"/>
          </a:xfrm>
        </p:grpSpPr>
        <p:sp>
          <p:nvSpPr>
            <p:cNvPr id="24" name="Freeform 24"/>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25" name="TextBox 25"/>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26" name="Group 26"/>
          <p:cNvGrpSpPr/>
          <p:nvPr/>
        </p:nvGrpSpPr>
        <p:grpSpPr>
          <a:xfrm>
            <a:off x="-1748459" y="508418"/>
            <a:ext cx="3144637" cy="520282"/>
            <a:chOff x="0" y="0"/>
            <a:chExt cx="1250766" cy="206940"/>
          </a:xfrm>
        </p:grpSpPr>
        <p:sp>
          <p:nvSpPr>
            <p:cNvPr id="27" name="Freeform 27"/>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28" name="TextBox 28"/>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29" name="Group 29"/>
          <p:cNvGrpSpPr/>
          <p:nvPr/>
        </p:nvGrpSpPr>
        <p:grpSpPr>
          <a:xfrm>
            <a:off x="14410002" y="-369454"/>
            <a:ext cx="7009358" cy="1138013"/>
            <a:chOff x="0" y="0"/>
            <a:chExt cx="812800" cy="131963"/>
          </a:xfrm>
        </p:grpSpPr>
        <p:sp>
          <p:nvSpPr>
            <p:cNvPr id="30" name="Freeform 30"/>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31" name="TextBox 31"/>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32" name="Group 32"/>
          <p:cNvGrpSpPr/>
          <p:nvPr/>
        </p:nvGrpSpPr>
        <p:grpSpPr>
          <a:xfrm>
            <a:off x="16629956" y="508418"/>
            <a:ext cx="3144637" cy="520282"/>
            <a:chOff x="0" y="0"/>
            <a:chExt cx="812800" cy="134478"/>
          </a:xfrm>
        </p:grpSpPr>
        <p:sp>
          <p:nvSpPr>
            <p:cNvPr id="33" name="Freeform 33"/>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34" name="TextBox 34"/>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35" name="Group 35"/>
          <p:cNvGrpSpPr/>
          <p:nvPr/>
        </p:nvGrpSpPr>
        <p:grpSpPr>
          <a:xfrm>
            <a:off x="-3854174" y="-217054"/>
            <a:ext cx="7009358" cy="1159703"/>
            <a:chOff x="0" y="0"/>
            <a:chExt cx="1250766" cy="206940"/>
          </a:xfrm>
        </p:grpSpPr>
        <p:sp>
          <p:nvSpPr>
            <p:cNvPr id="36" name="Freeform 36"/>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37" name="TextBox 37"/>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38" name="Group 38"/>
          <p:cNvGrpSpPr/>
          <p:nvPr/>
        </p:nvGrpSpPr>
        <p:grpSpPr>
          <a:xfrm>
            <a:off x="-1596059" y="660818"/>
            <a:ext cx="3144637" cy="520282"/>
            <a:chOff x="0" y="0"/>
            <a:chExt cx="1250766" cy="206940"/>
          </a:xfrm>
        </p:grpSpPr>
        <p:sp>
          <p:nvSpPr>
            <p:cNvPr id="39" name="Freeform 39"/>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40" name="TextBox 40"/>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41" name="Group 41"/>
          <p:cNvGrpSpPr/>
          <p:nvPr/>
        </p:nvGrpSpPr>
        <p:grpSpPr>
          <a:xfrm>
            <a:off x="14562402" y="-217054"/>
            <a:ext cx="7009358" cy="1138013"/>
            <a:chOff x="0" y="0"/>
            <a:chExt cx="812800" cy="131963"/>
          </a:xfrm>
        </p:grpSpPr>
        <p:sp>
          <p:nvSpPr>
            <p:cNvPr id="42" name="Freeform 42"/>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43" name="TextBox 43"/>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44" name="Group 44"/>
          <p:cNvGrpSpPr/>
          <p:nvPr/>
        </p:nvGrpSpPr>
        <p:grpSpPr>
          <a:xfrm>
            <a:off x="16782356" y="660818"/>
            <a:ext cx="3144637" cy="520282"/>
            <a:chOff x="0" y="0"/>
            <a:chExt cx="812800" cy="134478"/>
          </a:xfrm>
        </p:grpSpPr>
        <p:sp>
          <p:nvSpPr>
            <p:cNvPr id="45" name="Freeform 45"/>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46" name="TextBox 46"/>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47" name="Group 47"/>
          <p:cNvGrpSpPr/>
          <p:nvPr/>
        </p:nvGrpSpPr>
        <p:grpSpPr>
          <a:xfrm>
            <a:off x="-2919756" y="10100612"/>
            <a:ext cx="3133626" cy="2285537"/>
            <a:chOff x="0" y="0"/>
            <a:chExt cx="957691" cy="698500"/>
          </a:xfrm>
        </p:grpSpPr>
        <p:sp>
          <p:nvSpPr>
            <p:cNvPr id="48" name="Freeform 48"/>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49" name="TextBox 49"/>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50" name="Group 50"/>
          <p:cNvGrpSpPr/>
          <p:nvPr/>
        </p:nvGrpSpPr>
        <p:grpSpPr>
          <a:xfrm>
            <a:off x="7960740" y="3195413"/>
            <a:ext cx="10327260" cy="5585210"/>
            <a:chOff x="0" y="0"/>
            <a:chExt cx="2719937" cy="1471002"/>
          </a:xfrm>
        </p:grpSpPr>
        <p:sp>
          <p:nvSpPr>
            <p:cNvPr id="51" name="Freeform 51"/>
            <p:cNvSpPr/>
            <p:nvPr/>
          </p:nvSpPr>
          <p:spPr>
            <a:xfrm>
              <a:off x="0" y="0"/>
              <a:ext cx="2719937" cy="1471002"/>
            </a:xfrm>
            <a:custGeom>
              <a:avLst/>
              <a:gdLst/>
              <a:ahLst/>
              <a:cxnLst/>
              <a:rect l="l" t="t" r="r" b="b"/>
              <a:pathLst>
                <a:path w="2719937" h="1471002">
                  <a:moveTo>
                    <a:pt x="0" y="0"/>
                  </a:moveTo>
                  <a:lnTo>
                    <a:pt x="2719937" y="0"/>
                  </a:lnTo>
                  <a:lnTo>
                    <a:pt x="2719937" y="1471002"/>
                  </a:lnTo>
                  <a:lnTo>
                    <a:pt x="0" y="1471002"/>
                  </a:lnTo>
                  <a:close/>
                </a:path>
              </a:pathLst>
            </a:custGeom>
            <a:solidFill>
              <a:srgbClr val="051D64"/>
            </a:solidFill>
          </p:spPr>
        </p:sp>
        <p:sp>
          <p:nvSpPr>
            <p:cNvPr id="52" name="TextBox 52"/>
            <p:cNvSpPr txBox="1"/>
            <p:nvPr/>
          </p:nvSpPr>
          <p:spPr>
            <a:xfrm>
              <a:off x="0" y="-57150"/>
              <a:ext cx="2719937" cy="1528152"/>
            </a:xfrm>
            <a:prstGeom prst="rect">
              <a:avLst/>
            </a:prstGeom>
          </p:spPr>
          <p:txBody>
            <a:bodyPr lIns="50800" tIns="50800" rIns="50800" bIns="50800" rtlCol="0" anchor="ctr"/>
            <a:lstStyle/>
            <a:p>
              <a:pPr algn="ctr">
                <a:lnSpc>
                  <a:spcPts val="4200"/>
                </a:lnSpc>
              </a:pPr>
              <a:endParaRPr/>
            </a:p>
          </p:txBody>
        </p:sp>
      </p:grpSp>
      <p:sp>
        <p:nvSpPr>
          <p:cNvPr id="53" name="TextBox 53"/>
          <p:cNvSpPr txBox="1"/>
          <p:nvPr/>
        </p:nvSpPr>
        <p:spPr>
          <a:xfrm>
            <a:off x="7960740" y="3729238"/>
            <a:ext cx="9772642" cy="393890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FFFFFF"/>
                </a:solidFill>
                <a:latin typeface="Montserrat"/>
                <a:ea typeface="Montserrat"/>
                <a:cs typeface="Montserrat"/>
                <a:sym typeface="Montserrat"/>
              </a:rPr>
              <a:t>XGBoost đạt kết quả tốt nhất cho thấy mô hình này có khả năng dự đoán chính xác và ổn định cao nhất.</a:t>
            </a:r>
          </a:p>
          <a:p>
            <a:pPr marL="604519" lvl="1" indent="-302260" algn="just">
              <a:lnSpc>
                <a:spcPts val="3919"/>
              </a:lnSpc>
              <a:buFont typeface="Arial"/>
              <a:buChar char="•"/>
            </a:pPr>
            <a:r>
              <a:rPr lang="en-US" sz="2799">
                <a:solidFill>
                  <a:srgbClr val="FFFFFF"/>
                </a:solidFill>
                <a:latin typeface="Montserrat"/>
                <a:ea typeface="Montserrat"/>
                <a:cs typeface="Montserrat"/>
                <a:sym typeface="Montserrat"/>
              </a:rPr>
              <a:t>Random Forest có kết quả khá tốt nhưng thấp hơn so với XGBoost về độ chính xác.</a:t>
            </a:r>
          </a:p>
          <a:p>
            <a:pPr marL="604519" lvl="1" indent="-302260" algn="just">
              <a:lnSpc>
                <a:spcPts val="3919"/>
              </a:lnSpc>
              <a:buFont typeface="Arial"/>
              <a:buChar char="•"/>
            </a:pPr>
            <a:r>
              <a:rPr lang="en-US" sz="2799">
                <a:solidFill>
                  <a:srgbClr val="FFFFFF"/>
                </a:solidFill>
                <a:latin typeface="Montserrat"/>
                <a:ea typeface="Montserrat"/>
                <a:cs typeface="Montserrat"/>
                <a:sym typeface="Montserrat"/>
              </a:rPr>
              <a:t>SVR có hiệu suất kém hơn nhiều với RMSE lên tới 49,92%, MAE là 32,57%, và R² chỉ đạt 0,570809, cho thấy mô hình này không phù hợp với bài toán</a:t>
            </a:r>
          </a:p>
        </p:txBody>
      </p:sp>
      <p:graphicFrame>
        <p:nvGraphicFramePr>
          <p:cNvPr id="54" name="Table 54"/>
          <p:cNvGraphicFramePr>
            <a:graphicFrameLocks noGrp="1"/>
          </p:cNvGraphicFramePr>
          <p:nvPr/>
        </p:nvGraphicFramePr>
        <p:xfrm>
          <a:off x="61469" y="3195413"/>
          <a:ext cx="7726164" cy="5585211"/>
        </p:xfrm>
        <a:graphic>
          <a:graphicData uri="http://schemas.openxmlformats.org/drawingml/2006/table">
            <a:tbl>
              <a:tblPr/>
              <a:tblGrid>
                <a:gridCol w="2291372">
                  <a:extLst>
                    <a:ext uri="{9D8B030D-6E8A-4147-A177-3AD203B41FA5}">
                      <a16:colId xmlns:a16="http://schemas.microsoft.com/office/drawing/2014/main" val="20000"/>
                    </a:ext>
                  </a:extLst>
                </a:gridCol>
                <a:gridCol w="1849453">
                  <a:extLst>
                    <a:ext uri="{9D8B030D-6E8A-4147-A177-3AD203B41FA5}">
                      <a16:colId xmlns:a16="http://schemas.microsoft.com/office/drawing/2014/main" val="20001"/>
                    </a:ext>
                  </a:extLst>
                </a:gridCol>
                <a:gridCol w="1706343">
                  <a:extLst>
                    <a:ext uri="{9D8B030D-6E8A-4147-A177-3AD203B41FA5}">
                      <a16:colId xmlns:a16="http://schemas.microsoft.com/office/drawing/2014/main" val="20002"/>
                    </a:ext>
                  </a:extLst>
                </a:gridCol>
                <a:gridCol w="1878996">
                  <a:extLst>
                    <a:ext uri="{9D8B030D-6E8A-4147-A177-3AD203B41FA5}">
                      <a16:colId xmlns:a16="http://schemas.microsoft.com/office/drawing/2014/main" val="20003"/>
                    </a:ext>
                  </a:extLst>
                </a:gridCol>
              </a:tblGrid>
              <a:tr h="1151479">
                <a:tc>
                  <a:txBody>
                    <a:bodyPr/>
                    <a:lstStyle/>
                    <a:p>
                      <a:pPr algn="ctr">
                        <a:lnSpc>
                          <a:spcPts val="3079"/>
                        </a:lnSpc>
                        <a:defRPr/>
                      </a:pPr>
                      <a:r>
                        <a:rPr lang="en-US" sz="2199" b="1">
                          <a:solidFill>
                            <a:srgbClr val="FFFFFF"/>
                          </a:solidFill>
                          <a:latin typeface="Montserrat Bold"/>
                          <a:ea typeface="Montserrat Bold"/>
                          <a:cs typeface="Montserrat Bold"/>
                          <a:sym typeface="Montserrat Bold"/>
                        </a:rPr>
                        <a:t>Mô hình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22D58"/>
                    </a:solidFill>
                  </a:tcPr>
                </a:tc>
                <a:tc>
                  <a:txBody>
                    <a:bodyPr/>
                    <a:lstStyle/>
                    <a:p>
                      <a:pPr algn="ctr">
                        <a:lnSpc>
                          <a:spcPts val="3079"/>
                        </a:lnSpc>
                        <a:defRPr/>
                      </a:pPr>
                      <a:r>
                        <a:rPr lang="en-US" sz="2199" b="1">
                          <a:solidFill>
                            <a:srgbClr val="FFFFFF"/>
                          </a:solidFill>
                          <a:latin typeface="Montserrat Bold"/>
                          <a:ea typeface="Montserrat Bold"/>
                          <a:cs typeface="Montserrat Bold"/>
                          <a:sym typeface="Montserrat Bold"/>
                        </a:rPr>
                        <a:t>RMSE (&amp;)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22D58"/>
                    </a:solidFill>
                  </a:tcPr>
                </a:tc>
                <a:tc>
                  <a:txBody>
                    <a:bodyPr/>
                    <a:lstStyle/>
                    <a:p>
                      <a:pPr algn="ctr">
                        <a:lnSpc>
                          <a:spcPts val="3079"/>
                        </a:lnSpc>
                        <a:defRPr/>
                      </a:pPr>
                      <a:r>
                        <a:rPr lang="en-US" sz="2199" b="1">
                          <a:solidFill>
                            <a:srgbClr val="FFFFFF"/>
                          </a:solidFill>
                          <a:latin typeface="Montserrat Bold"/>
                          <a:ea typeface="Montserrat Bold"/>
                          <a:cs typeface="Montserrat Bold"/>
                          <a:sym typeface="Montserrat Bold"/>
                        </a:rPr>
                        <a:t>MAE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22D58"/>
                    </a:solidFill>
                  </a:tcPr>
                </a:tc>
                <a:tc>
                  <a:txBody>
                    <a:bodyPr/>
                    <a:lstStyle/>
                    <a:p>
                      <a:pPr algn="ctr">
                        <a:lnSpc>
                          <a:spcPts val="3079"/>
                        </a:lnSpc>
                        <a:defRPr/>
                      </a:pPr>
                      <a:r>
                        <a:rPr lang="en-US" sz="2199" b="1">
                          <a:solidFill>
                            <a:srgbClr val="FFFFFF"/>
                          </a:solidFill>
                          <a:latin typeface="Montserrat Bold"/>
                          <a:ea typeface="Montserrat Bold"/>
                          <a:cs typeface="Montserrat Bold"/>
                          <a:sym typeface="Montserrat Bold"/>
                        </a:rPr>
                        <a:t>R2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22D58"/>
                    </a:solidFill>
                  </a:tcPr>
                </a:tc>
                <a:extLst>
                  <a:ext uri="{0D108BD9-81ED-4DB2-BD59-A6C34878D82A}">
                    <a16:rowId xmlns:a16="http://schemas.microsoft.com/office/drawing/2014/main" val="10000"/>
                  </a:ext>
                </a:extLst>
              </a:tr>
              <a:tr h="1420516">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9B680"/>
                    </a:solidFill>
                  </a:tcPr>
                </a:tc>
                <a:tc>
                  <a:txBody>
                    <a:bodyPr/>
                    <a:lstStyle/>
                    <a:p>
                      <a:pPr algn="ctr">
                        <a:lnSpc>
                          <a:spcPts val="3079"/>
                        </a:lnSpc>
                        <a:defRPr/>
                      </a:pPr>
                      <a:r>
                        <a:rPr lang="en-US" sz="2199">
                          <a:solidFill>
                            <a:srgbClr val="000000"/>
                          </a:solidFill>
                          <a:latin typeface="Montserrat"/>
                          <a:ea typeface="Montserrat"/>
                          <a:cs typeface="Montserrat"/>
                          <a:sym typeface="Montserrat"/>
                        </a:rPr>
                        <a:t>8,42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Montserrat"/>
                          <a:ea typeface="Montserrat"/>
                          <a:cs typeface="Montserrat"/>
                          <a:sym typeface="Montserrat"/>
                        </a:rPr>
                        <a:t>4,55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Montserrat"/>
                          <a:ea typeface="Montserrat"/>
                          <a:cs typeface="Montserrat"/>
                          <a:sym typeface="Montserrat"/>
                        </a:rPr>
                        <a:t>0,987804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1479">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9B680"/>
                    </a:solidFill>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0,32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0,999972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61737">
                <a:tc>
                  <a:txBody>
                    <a:bodyPr/>
                    <a:lstStyle/>
                    <a:p>
                      <a:pPr algn="ctr">
                        <a:lnSpc>
                          <a:spcPts val="3079"/>
                        </a:lnSpc>
                        <a:defRPr/>
                      </a:pPr>
                      <a:r>
                        <a:rPr lang="en-US" sz="2199" b="1">
                          <a:solidFill>
                            <a:srgbClr val="000000"/>
                          </a:solidFill>
                          <a:latin typeface="Montserrat Bold"/>
                          <a:ea typeface="Montserrat Bold"/>
                          <a:cs typeface="Montserrat Bold"/>
                          <a:sym typeface="Montserrat Bold"/>
                        </a:rPr>
                        <a:t>Support Vector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9B680"/>
                    </a:solidFill>
                  </a:tcPr>
                </a:tc>
                <a:tc>
                  <a:txBody>
                    <a:bodyPr/>
                    <a:lstStyle/>
                    <a:p>
                      <a:pPr algn="ctr">
                        <a:lnSpc>
                          <a:spcPts val="3079"/>
                        </a:lnSpc>
                        <a:defRPr/>
                      </a:pPr>
                      <a:r>
                        <a:rPr lang="en-US" sz="2199">
                          <a:solidFill>
                            <a:srgbClr val="000000"/>
                          </a:solidFill>
                          <a:latin typeface="Montserrat"/>
                          <a:ea typeface="Montserrat"/>
                          <a:cs typeface="Montserrat"/>
                          <a:sym typeface="Montserrat"/>
                        </a:rPr>
                        <a:t>49,92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Montserrat"/>
                          <a:ea typeface="Montserrat"/>
                          <a:cs typeface="Montserrat"/>
                          <a:sym typeface="Montserrat"/>
                        </a:rPr>
                        <a:t>32,57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Montserrat"/>
                          <a:ea typeface="Montserrat"/>
                          <a:cs typeface="Montserrat"/>
                          <a:sym typeface="Montserrat"/>
                        </a:rPr>
                        <a:t>0,570809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5" name="TextBox 55"/>
          <p:cNvSpPr txBox="1"/>
          <p:nvPr/>
        </p:nvSpPr>
        <p:spPr>
          <a:xfrm>
            <a:off x="741584" y="1342024"/>
            <a:ext cx="16804832" cy="685800"/>
          </a:xfrm>
          <a:prstGeom prst="rect">
            <a:avLst/>
          </a:prstGeom>
        </p:spPr>
        <p:txBody>
          <a:bodyPr lIns="0" tIns="0" rIns="0" bIns="0" rtlCol="0" anchor="t">
            <a:spAutoFit/>
          </a:bodyPr>
          <a:lstStyle/>
          <a:p>
            <a:pPr algn="ctr">
              <a:lnSpc>
                <a:spcPts val="5400"/>
              </a:lnSpc>
            </a:pPr>
            <a:r>
              <a:rPr lang="en-US" sz="4500" b="1">
                <a:solidFill>
                  <a:srgbClr val="122D58"/>
                </a:solidFill>
                <a:latin typeface="Montserrat Bold"/>
                <a:ea typeface="Montserrat Bold"/>
                <a:cs typeface="Montserrat Bold"/>
                <a:sym typeface="Montserrat Bold"/>
              </a:rPr>
              <a:t>ĐÁNH GIÁ KẾT QUẢ</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2D58"/>
        </a:solidFill>
        <a:effectLst/>
      </p:bgPr>
    </p:bg>
    <p:spTree>
      <p:nvGrpSpPr>
        <p:cNvPr id="1" name=""/>
        <p:cNvGrpSpPr/>
        <p:nvPr/>
      </p:nvGrpSpPr>
      <p:grpSpPr>
        <a:xfrm>
          <a:off x="0" y="0"/>
          <a:ext cx="0" cy="0"/>
          <a:chOff x="0" y="0"/>
          <a:chExt cx="0" cy="0"/>
        </a:xfrm>
      </p:grpSpPr>
      <p:grpSp>
        <p:nvGrpSpPr>
          <p:cNvPr id="2" name="Group 2"/>
          <p:cNvGrpSpPr/>
          <p:nvPr/>
        </p:nvGrpSpPr>
        <p:grpSpPr>
          <a:xfrm>
            <a:off x="10403873" y="-186663"/>
            <a:ext cx="8377213" cy="10473663"/>
            <a:chOff x="0" y="0"/>
            <a:chExt cx="1297849" cy="1622644"/>
          </a:xfrm>
        </p:grpSpPr>
        <p:sp>
          <p:nvSpPr>
            <p:cNvPr id="3" name="Freeform 3"/>
            <p:cNvSpPr/>
            <p:nvPr/>
          </p:nvSpPr>
          <p:spPr>
            <a:xfrm>
              <a:off x="0" y="0"/>
              <a:ext cx="1297849" cy="1622644"/>
            </a:xfrm>
            <a:custGeom>
              <a:avLst/>
              <a:gdLst/>
              <a:ahLst/>
              <a:cxnLst/>
              <a:rect l="l" t="t" r="r" b="b"/>
              <a:pathLst>
                <a:path w="1297849" h="1622644">
                  <a:moveTo>
                    <a:pt x="0" y="0"/>
                  </a:moveTo>
                  <a:lnTo>
                    <a:pt x="1297849" y="0"/>
                  </a:lnTo>
                  <a:lnTo>
                    <a:pt x="1297849" y="1622644"/>
                  </a:lnTo>
                  <a:lnTo>
                    <a:pt x="0" y="1622644"/>
                  </a:lnTo>
                  <a:close/>
                </a:path>
              </a:pathLst>
            </a:custGeom>
            <a:blipFill>
              <a:blip r:embed="rId2"/>
              <a:stretch>
                <a:fillRect l="-43827" r="-43827"/>
              </a:stretch>
            </a:blipFill>
          </p:spPr>
        </p:sp>
      </p:grpSp>
      <p:grpSp>
        <p:nvGrpSpPr>
          <p:cNvPr id="4" name="Group 4"/>
          <p:cNvGrpSpPr/>
          <p:nvPr/>
        </p:nvGrpSpPr>
        <p:grpSpPr>
          <a:xfrm>
            <a:off x="1985469" y="4610681"/>
            <a:ext cx="7158531" cy="174458"/>
            <a:chOff x="0" y="0"/>
            <a:chExt cx="16675766" cy="406400"/>
          </a:xfrm>
        </p:grpSpPr>
        <p:sp>
          <p:nvSpPr>
            <p:cNvPr id="5" name="Freeform 5"/>
            <p:cNvSpPr/>
            <p:nvPr/>
          </p:nvSpPr>
          <p:spPr>
            <a:xfrm>
              <a:off x="0" y="0"/>
              <a:ext cx="16675765" cy="406400"/>
            </a:xfrm>
            <a:custGeom>
              <a:avLst/>
              <a:gdLst/>
              <a:ahLst/>
              <a:cxnLst/>
              <a:rect l="l" t="t" r="r" b="b"/>
              <a:pathLst>
                <a:path w="16675765" h="406400">
                  <a:moveTo>
                    <a:pt x="16472565" y="0"/>
                  </a:moveTo>
                  <a:cubicBezTo>
                    <a:pt x="16584789" y="0"/>
                    <a:pt x="16675765" y="90976"/>
                    <a:pt x="16675765" y="203200"/>
                  </a:cubicBezTo>
                  <a:cubicBezTo>
                    <a:pt x="16675765" y="315424"/>
                    <a:pt x="16584789" y="406400"/>
                    <a:pt x="16472565"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6" name="TextBox 6"/>
            <p:cNvSpPr txBox="1"/>
            <p:nvPr/>
          </p:nvSpPr>
          <p:spPr>
            <a:xfrm>
              <a:off x="0" y="-47625"/>
              <a:ext cx="16675766" cy="454025"/>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rot="-5400000" flipV="1">
            <a:off x="5483465" y="1186042"/>
            <a:ext cx="11613074" cy="7287204"/>
          </a:xfrm>
          <a:custGeom>
            <a:avLst/>
            <a:gdLst/>
            <a:ahLst/>
            <a:cxnLst/>
            <a:rect l="l" t="t" r="r" b="b"/>
            <a:pathLst>
              <a:path w="11613074" h="7287204">
                <a:moveTo>
                  <a:pt x="0" y="7287204"/>
                </a:moveTo>
                <a:lnTo>
                  <a:pt x="11613074" y="7287204"/>
                </a:lnTo>
                <a:lnTo>
                  <a:pt x="11613074" y="0"/>
                </a:lnTo>
                <a:lnTo>
                  <a:pt x="0" y="0"/>
                </a:lnTo>
                <a:lnTo>
                  <a:pt x="0" y="728720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2632080"/>
            <a:ext cx="9670862" cy="1698626"/>
          </a:xfrm>
          <a:prstGeom prst="rect">
            <a:avLst/>
          </a:prstGeom>
        </p:spPr>
        <p:txBody>
          <a:bodyPr lIns="0" tIns="0" rIns="0" bIns="0" rtlCol="0" anchor="t">
            <a:spAutoFit/>
          </a:bodyPr>
          <a:lstStyle/>
          <a:p>
            <a:pPr algn="ctr">
              <a:lnSpc>
                <a:spcPts val="13999"/>
              </a:lnSpc>
              <a:spcBef>
                <a:spcPct val="0"/>
              </a:spcBef>
            </a:pPr>
            <a:r>
              <a:rPr lang="en-US" sz="9999" b="1">
                <a:solidFill>
                  <a:srgbClr val="FFFFFF"/>
                </a:solidFill>
                <a:latin typeface="Montserrat Bold"/>
                <a:ea typeface="Montserrat Bold"/>
                <a:cs typeface="Montserrat Bold"/>
                <a:sym typeface="Montserrat Bold"/>
              </a:rPr>
              <a:t>CHƯƠNG 3:</a:t>
            </a:r>
          </a:p>
        </p:txBody>
      </p:sp>
      <p:sp>
        <p:nvSpPr>
          <p:cNvPr id="9" name="TextBox 9"/>
          <p:cNvSpPr txBox="1"/>
          <p:nvPr/>
        </p:nvSpPr>
        <p:spPr>
          <a:xfrm>
            <a:off x="708134" y="5029200"/>
            <a:ext cx="9713201" cy="2095500"/>
          </a:xfrm>
          <a:prstGeom prst="rect">
            <a:avLst/>
          </a:prstGeom>
        </p:spPr>
        <p:txBody>
          <a:bodyPr lIns="0" tIns="0" rIns="0" bIns="0" rtlCol="0" anchor="t">
            <a:spAutoFit/>
          </a:bodyPr>
          <a:lstStyle/>
          <a:p>
            <a:pPr algn="ctr">
              <a:lnSpc>
                <a:spcPts val="8400"/>
              </a:lnSpc>
              <a:spcBef>
                <a:spcPct val="0"/>
              </a:spcBef>
            </a:pPr>
            <a:r>
              <a:rPr lang="en-US" sz="6000" b="1">
                <a:solidFill>
                  <a:srgbClr val="D6B885"/>
                </a:solidFill>
                <a:latin typeface="Montserrat Bold"/>
                <a:ea typeface="Montserrat Bold"/>
                <a:cs typeface="Montserrat Bold"/>
                <a:sym typeface="Montserrat Bold"/>
              </a:rPr>
              <a:t>ĐỀ XUẤT CẢI TIẾN VÀ ỨNG DỤNG MÔ HÌNH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83986" y="2967001"/>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96372" y="6954241"/>
            <a:ext cx="5650143" cy="4979011"/>
            <a:chOff x="0" y="0"/>
            <a:chExt cx="1488104" cy="1311345"/>
          </a:xfrm>
        </p:grpSpPr>
        <p:sp>
          <p:nvSpPr>
            <p:cNvPr id="4" name="Freeform 4"/>
            <p:cNvSpPr/>
            <p:nvPr/>
          </p:nvSpPr>
          <p:spPr>
            <a:xfrm>
              <a:off x="0" y="0"/>
              <a:ext cx="1488104" cy="1311345"/>
            </a:xfrm>
            <a:custGeom>
              <a:avLst/>
              <a:gdLst/>
              <a:ahLst/>
              <a:cxnLst/>
              <a:rect l="l" t="t" r="r" b="b"/>
              <a:pathLst>
                <a:path w="1488104" h="1311345">
                  <a:moveTo>
                    <a:pt x="0" y="0"/>
                  </a:moveTo>
                  <a:lnTo>
                    <a:pt x="1488104" y="0"/>
                  </a:lnTo>
                  <a:lnTo>
                    <a:pt x="1488104" y="1311345"/>
                  </a:lnTo>
                  <a:lnTo>
                    <a:pt x="0" y="1311345"/>
                  </a:lnTo>
                  <a:close/>
                </a:path>
              </a:pathLst>
            </a:custGeom>
            <a:solidFill>
              <a:srgbClr val="122D58"/>
            </a:solidFill>
          </p:spPr>
        </p:sp>
        <p:sp>
          <p:nvSpPr>
            <p:cNvPr id="5" name="TextBox 5"/>
            <p:cNvSpPr txBox="1"/>
            <p:nvPr/>
          </p:nvSpPr>
          <p:spPr>
            <a:xfrm>
              <a:off x="0" y="-38100"/>
              <a:ext cx="1488104" cy="134944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0" y="4412248"/>
            <a:ext cx="5083986" cy="50839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r="-38888"/>
              </a:stretch>
            </a:blipFill>
          </p:spPr>
        </p:sp>
      </p:grpSp>
      <p:sp>
        <p:nvSpPr>
          <p:cNvPr id="8" name="Freeform 8"/>
          <p:cNvSpPr/>
          <p:nvPr/>
        </p:nvSpPr>
        <p:spPr>
          <a:xfrm>
            <a:off x="12367814" y="-1205189"/>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4384203" y="0"/>
            <a:ext cx="3903797" cy="10287000"/>
            <a:chOff x="0" y="0"/>
            <a:chExt cx="604800" cy="1593725"/>
          </a:xfrm>
        </p:grpSpPr>
        <p:sp>
          <p:nvSpPr>
            <p:cNvPr id="10" name="Freeform 10"/>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7"/>
              <a:stretch>
                <a:fillRect l="-37782" r="-37782"/>
              </a:stretch>
            </a:blipFill>
          </p:spPr>
        </p:sp>
      </p:grpSp>
      <p:sp>
        <p:nvSpPr>
          <p:cNvPr id="11" name="TextBox 11"/>
          <p:cNvSpPr txBox="1"/>
          <p:nvPr/>
        </p:nvSpPr>
        <p:spPr>
          <a:xfrm>
            <a:off x="1028700" y="768419"/>
            <a:ext cx="11632896" cy="784225"/>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Montserrat Bold"/>
                <a:ea typeface="Montserrat Bold"/>
                <a:cs typeface="Montserrat Bold"/>
                <a:sym typeface="Montserrat Bold"/>
              </a:rPr>
              <a:t>ĐỀ XUẤT CẢI TIẾN MÔ HÌNH </a:t>
            </a:r>
          </a:p>
        </p:txBody>
      </p:sp>
      <p:sp>
        <p:nvSpPr>
          <p:cNvPr id="12" name="Freeform 12"/>
          <p:cNvSpPr/>
          <p:nvPr/>
        </p:nvSpPr>
        <p:spPr>
          <a:xfrm>
            <a:off x="0" y="9662958"/>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0758614" y="927517"/>
            <a:ext cx="1109102" cy="342813"/>
          </a:xfrm>
          <a:custGeom>
            <a:avLst/>
            <a:gdLst/>
            <a:ahLst/>
            <a:cxnLst/>
            <a:rect l="l" t="t" r="r" b="b"/>
            <a:pathLst>
              <a:path w="1109102" h="342813">
                <a:moveTo>
                  <a:pt x="0" y="0"/>
                </a:moveTo>
                <a:lnTo>
                  <a:pt x="1109102" y="0"/>
                </a:lnTo>
                <a:lnTo>
                  <a:pt x="1109102" y="342814"/>
                </a:lnTo>
                <a:lnTo>
                  <a:pt x="0" y="3428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5924546" y="2963878"/>
            <a:ext cx="7799222" cy="1047750"/>
          </a:xfrm>
          <a:prstGeom prst="rect">
            <a:avLst/>
          </a:prstGeom>
        </p:spPr>
        <p:txBody>
          <a:bodyPr lIns="0" tIns="0" rIns="0" bIns="0" rtlCol="0" anchor="t">
            <a:spAutoFit/>
          </a:bodyPr>
          <a:lstStyle/>
          <a:p>
            <a:pPr algn="just">
              <a:lnSpc>
                <a:spcPts val="4200"/>
              </a:lnSpc>
            </a:pPr>
            <a:r>
              <a:rPr lang="en-US" sz="3000" b="1">
                <a:solidFill>
                  <a:srgbClr val="000000"/>
                </a:solidFill>
                <a:latin typeface="Montserrat Bold"/>
                <a:ea typeface="Montserrat Bold"/>
                <a:cs typeface="Montserrat Bold"/>
                <a:sym typeface="Montserrat Bold"/>
              </a:rPr>
              <a:t>Cải thiện chất lượng dữ liệu đầu vào:</a:t>
            </a:r>
            <a:r>
              <a:rPr lang="en-US" sz="3000">
                <a:solidFill>
                  <a:srgbClr val="000000"/>
                </a:solidFill>
                <a:latin typeface="Montserrat"/>
                <a:ea typeface="Montserrat"/>
                <a:cs typeface="Montserrat"/>
                <a:sym typeface="Montserrat"/>
              </a:rPr>
              <a:t> Bổ sung thêm các nguồn dữ liệu. </a:t>
            </a:r>
          </a:p>
        </p:txBody>
      </p:sp>
      <p:grpSp>
        <p:nvGrpSpPr>
          <p:cNvPr id="15" name="Group 15"/>
          <p:cNvGrpSpPr/>
          <p:nvPr/>
        </p:nvGrpSpPr>
        <p:grpSpPr>
          <a:xfrm>
            <a:off x="0" y="10095022"/>
            <a:ext cx="18665709" cy="755608"/>
            <a:chOff x="0" y="0"/>
            <a:chExt cx="4916071" cy="199008"/>
          </a:xfrm>
        </p:grpSpPr>
        <p:sp>
          <p:nvSpPr>
            <p:cNvPr id="16" name="Freeform 16"/>
            <p:cNvSpPr/>
            <p:nvPr/>
          </p:nvSpPr>
          <p:spPr>
            <a:xfrm>
              <a:off x="0" y="0"/>
              <a:ext cx="4916071" cy="199008"/>
            </a:xfrm>
            <a:custGeom>
              <a:avLst/>
              <a:gdLst/>
              <a:ahLst/>
              <a:cxnLst/>
              <a:rect l="l" t="t" r="r" b="b"/>
              <a:pathLst>
                <a:path w="4916071" h="199008">
                  <a:moveTo>
                    <a:pt x="0" y="0"/>
                  </a:moveTo>
                  <a:lnTo>
                    <a:pt x="4916071" y="0"/>
                  </a:lnTo>
                  <a:lnTo>
                    <a:pt x="4916071" y="199008"/>
                  </a:lnTo>
                  <a:lnTo>
                    <a:pt x="0" y="199008"/>
                  </a:lnTo>
                  <a:close/>
                </a:path>
              </a:pathLst>
            </a:custGeom>
            <a:solidFill>
              <a:srgbClr val="122D58"/>
            </a:solidFill>
          </p:spPr>
        </p:sp>
        <p:sp>
          <p:nvSpPr>
            <p:cNvPr id="17" name="TextBox 17"/>
            <p:cNvSpPr txBox="1"/>
            <p:nvPr/>
          </p:nvSpPr>
          <p:spPr>
            <a:xfrm>
              <a:off x="0" y="-85725"/>
              <a:ext cx="4916071" cy="284733"/>
            </a:xfrm>
            <a:prstGeom prst="rect">
              <a:avLst/>
            </a:prstGeom>
          </p:spPr>
          <p:txBody>
            <a:bodyPr lIns="50800" tIns="50800" rIns="50800" bIns="50800" rtlCol="0" anchor="ctr"/>
            <a:lstStyle/>
            <a:p>
              <a:pPr algn="ctr">
                <a:lnSpc>
                  <a:spcPts val="2664"/>
                </a:lnSpc>
              </a:pPr>
              <a:endParaRPr/>
            </a:p>
          </p:txBody>
        </p:sp>
      </p:grpSp>
      <p:sp>
        <p:nvSpPr>
          <p:cNvPr id="18" name="Freeform 18"/>
          <p:cNvSpPr/>
          <p:nvPr/>
        </p:nvSpPr>
        <p:spPr>
          <a:xfrm>
            <a:off x="5083986" y="4424326"/>
            <a:ext cx="665701" cy="665701"/>
          </a:xfrm>
          <a:custGeom>
            <a:avLst/>
            <a:gdLst/>
            <a:ahLst/>
            <a:cxnLst/>
            <a:rect l="l" t="t" r="r" b="b"/>
            <a:pathLst>
              <a:path w="665701" h="665701">
                <a:moveTo>
                  <a:pt x="0" y="0"/>
                </a:moveTo>
                <a:lnTo>
                  <a:pt x="665700" y="0"/>
                </a:lnTo>
                <a:lnTo>
                  <a:pt x="665700"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5924546" y="4476750"/>
            <a:ext cx="7799222" cy="4781550"/>
          </a:xfrm>
          <a:prstGeom prst="rect">
            <a:avLst/>
          </a:prstGeom>
        </p:spPr>
        <p:txBody>
          <a:bodyPr lIns="0" tIns="0" rIns="0" bIns="0" rtlCol="0" anchor="t">
            <a:spAutoFit/>
          </a:bodyPr>
          <a:lstStyle/>
          <a:p>
            <a:pPr algn="just">
              <a:lnSpc>
                <a:spcPts val="4200"/>
              </a:lnSpc>
            </a:pPr>
            <a:r>
              <a:rPr lang="en-US" sz="3000" b="1">
                <a:solidFill>
                  <a:srgbClr val="000000"/>
                </a:solidFill>
                <a:latin typeface="Montserrat Bold"/>
                <a:ea typeface="Montserrat Bold"/>
                <a:cs typeface="Montserrat Bold"/>
                <a:sym typeface="Montserrat Bold"/>
              </a:rPr>
              <a:t>Tối ưu hóa mô hình:  </a:t>
            </a:r>
          </a:p>
          <a:p>
            <a:pPr marL="647700" lvl="1" indent="-323850" algn="just">
              <a:lnSpc>
                <a:spcPts val="4200"/>
              </a:lnSpc>
              <a:buFont typeface="Arial"/>
              <a:buChar char="•"/>
            </a:pPr>
            <a:r>
              <a:rPr lang="en-US" sz="3000">
                <a:solidFill>
                  <a:srgbClr val="000000"/>
                </a:solidFill>
                <a:latin typeface="Montserrat"/>
                <a:ea typeface="Montserrat"/>
                <a:cs typeface="Montserrat"/>
                <a:sym typeface="Montserrat"/>
              </a:rPr>
              <a:t>Sử dụng thêm các kỹ thuật như k-fold cross validation để đánh giá mô hình trên nhiều tập con dữ liệu</a:t>
            </a:r>
          </a:p>
          <a:p>
            <a:pPr marL="647700" lvl="1" indent="-323850" algn="just">
              <a:lnSpc>
                <a:spcPts val="4200"/>
              </a:lnSpc>
              <a:buFont typeface="Arial"/>
              <a:buChar char="•"/>
            </a:pPr>
            <a:r>
              <a:rPr lang="en-US" sz="3000">
                <a:solidFill>
                  <a:srgbClr val="000000"/>
                </a:solidFill>
                <a:latin typeface="Montserrat"/>
                <a:ea typeface="Montserrat"/>
                <a:cs typeface="Montserrat"/>
                <a:sym typeface="Montserrat"/>
              </a:rPr>
              <a:t>Sử dụng các phương pháp như Bayesian Optimization, Grid Search để tìm kiếm các tham số tối ưu cho từng mô hình</a:t>
            </a:r>
          </a:p>
          <a:p>
            <a:pPr algn="just">
              <a:lnSpc>
                <a:spcPts val="4200"/>
              </a:lnSpc>
            </a:pPr>
            <a:endParaRPr lang="en-US" sz="3000">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376543"/>
            <a:ext cx="16181974" cy="1903085"/>
          </a:xfrm>
          <a:prstGeom prst="rect">
            <a:avLst/>
          </a:prstGeom>
        </p:spPr>
        <p:txBody>
          <a:bodyPr lIns="0" tIns="0" rIns="0" bIns="0" rtlCol="0" anchor="t">
            <a:spAutoFit/>
          </a:bodyPr>
          <a:lstStyle/>
          <a:p>
            <a:pPr algn="ctr">
              <a:lnSpc>
                <a:spcPts val="5400"/>
              </a:lnSpc>
            </a:pPr>
            <a:r>
              <a:rPr lang="en-US" sz="4500" b="1" dirty="0">
                <a:solidFill>
                  <a:srgbClr val="122D58"/>
                </a:solidFill>
                <a:latin typeface="Montserrat Bold"/>
                <a:ea typeface="Montserrat Bold"/>
                <a:cs typeface="Montserrat Bold"/>
                <a:sym typeface="Montserrat Bold"/>
              </a:rPr>
              <a:t>ĐỀ XUẤT </a:t>
            </a:r>
            <a:r>
              <a:rPr lang="vi-VN" sz="4500" b="1" dirty="0">
                <a:solidFill>
                  <a:srgbClr val="122D58"/>
                </a:solidFill>
                <a:latin typeface="Montserrat Bold"/>
                <a:ea typeface="Montserrat Bold"/>
                <a:cs typeface="Montserrat Bold"/>
                <a:sym typeface="Montserrat Bold"/>
              </a:rPr>
              <a:t>CẢI TIẾN</a:t>
            </a:r>
            <a:r>
              <a:rPr lang="en-US" sz="4500" b="1" dirty="0">
                <a:solidFill>
                  <a:srgbClr val="122D58"/>
                </a:solidFill>
                <a:latin typeface="Montserrat Bold"/>
                <a:ea typeface="Montserrat Bold"/>
                <a:cs typeface="Montserrat Bold"/>
                <a:sym typeface="Montserrat Bold"/>
              </a:rPr>
              <a:t> MÔ HÌNH </a:t>
            </a:r>
          </a:p>
          <a:p>
            <a:pPr algn="ctr">
              <a:lnSpc>
                <a:spcPts val="4900"/>
              </a:lnSpc>
            </a:pPr>
            <a:r>
              <a:rPr lang="en-US" sz="3500" b="1" i="1" dirty="0">
                <a:solidFill>
                  <a:srgbClr val="000000"/>
                </a:solidFill>
                <a:latin typeface="Montserrat Bold Italics"/>
                <a:ea typeface="Montserrat Bold Italics"/>
                <a:cs typeface="Montserrat Bold Italics"/>
                <a:sym typeface="Montserrat Bold Italics"/>
              </a:rPr>
              <a:t>KẾT HỢP MÔ HÌNH DỰ ĐOÁN HẠN MỨC TÍN DỤNG VỚI MÔ HÌNH PHÂN KHÚC KHÁCH HÀNG </a:t>
            </a:r>
          </a:p>
        </p:txBody>
      </p:sp>
      <p:grpSp>
        <p:nvGrpSpPr>
          <p:cNvPr id="3" name="Group 3"/>
          <p:cNvGrpSpPr/>
          <p:nvPr/>
        </p:nvGrpSpPr>
        <p:grpSpPr>
          <a:xfrm>
            <a:off x="-705636" y="9948212"/>
            <a:ext cx="18993636" cy="2285537"/>
            <a:chOff x="0" y="0"/>
            <a:chExt cx="5804787" cy="698500"/>
          </a:xfrm>
        </p:grpSpPr>
        <p:sp>
          <p:nvSpPr>
            <p:cNvPr id="4" name="Freeform 4"/>
            <p:cNvSpPr/>
            <p:nvPr/>
          </p:nvSpPr>
          <p:spPr>
            <a:xfrm>
              <a:off x="0" y="0"/>
              <a:ext cx="5804787" cy="698500"/>
            </a:xfrm>
            <a:custGeom>
              <a:avLst/>
              <a:gdLst/>
              <a:ahLst/>
              <a:cxnLst/>
              <a:rect l="l" t="t" r="r" b="b"/>
              <a:pathLst>
                <a:path w="5804787" h="698500">
                  <a:moveTo>
                    <a:pt x="5804787" y="349250"/>
                  </a:moveTo>
                  <a:lnTo>
                    <a:pt x="5601587" y="698500"/>
                  </a:lnTo>
                  <a:lnTo>
                    <a:pt x="203200" y="698500"/>
                  </a:lnTo>
                  <a:lnTo>
                    <a:pt x="0" y="349250"/>
                  </a:lnTo>
                  <a:lnTo>
                    <a:pt x="203200" y="0"/>
                  </a:lnTo>
                  <a:lnTo>
                    <a:pt x="5601587" y="0"/>
                  </a:lnTo>
                  <a:lnTo>
                    <a:pt x="5804787" y="349250"/>
                  </a:lnTo>
                  <a:close/>
                </a:path>
              </a:pathLst>
            </a:custGeom>
            <a:solidFill>
              <a:srgbClr val="122D58"/>
            </a:solidFill>
          </p:spPr>
        </p:sp>
        <p:sp>
          <p:nvSpPr>
            <p:cNvPr id="5" name="TextBox 5"/>
            <p:cNvSpPr txBox="1"/>
            <p:nvPr/>
          </p:nvSpPr>
          <p:spPr>
            <a:xfrm>
              <a:off x="114300" y="-38100"/>
              <a:ext cx="5576187"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6" name="Group 6"/>
          <p:cNvGrpSpPr/>
          <p:nvPr/>
        </p:nvGrpSpPr>
        <p:grpSpPr>
          <a:xfrm>
            <a:off x="-3072156" y="9948212"/>
            <a:ext cx="3133626" cy="2285537"/>
            <a:chOff x="0" y="0"/>
            <a:chExt cx="957691" cy="698500"/>
          </a:xfrm>
        </p:grpSpPr>
        <p:sp>
          <p:nvSpPr>
            <p:cNvPr id="7" name="Freeform 7"/>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8" name="TextBox 8"/>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9" name="Group 9"/>
          <p:cNvGrpSpPr/>
          <p:nvPr/>
        </p:nvGrpSpPr>
        <p:grpSpPr>
          <a:xfrm>
            <a:off x="1660885" y="9948212"/>
            <a:ext cx="3133626" cy="2285537"/>
            <a:chOff x="0" y="0"/>
            <a:chExt cx="957691" cy="698500"/>
          </a:xfrm>
        </p:grpSpPr>
        <p:sp>
          <p:nvSpPr>
            <p:cNvPr id="10" name="Freeform 10"/>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1" name="TextBox 11"/>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2" name="Group 12"/>
          <p:cNvGrpSpPr/>
          <p:nvPr/>
        </p:nvGrpSpPr>
        <p:grpSpPr>
          <a:xfrm>
            <a:off x="6393927" y="9948212"/>
            <a:ext cx="3133626" cy="2285537"/>
            <a:chOff x="0" y="0"/>
            <a:chExt cx="957691" cy="698500"/>
          </a:xfrm>
        </p:grpSpPr>
        <p:sp>
          <p:nvSpPr>
            <p:cNvPr id="13" name="Freeform 13"/>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4" name="TextBox 14"/>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5" name="Group 15"/>
          <p:cNvGrpSpPr/>
          <p:nvPr/>
        </p:nvGrpSpPr>
        <p:grpSpPr>
          <a:xfrm>
            <a:off x="11126968" y="9948212"/>
            <a:ext cx="3133626" cy="2285537"/>
            <a:chOff x="0" y="0"/>
            <a:chExt cx="957691" cy="698500"/>
          </a:xfrm>
        </p:grpSpPr>
        <p:sp>
          <p:nvSpPr>
            <p:cNvPr id="16" name="Freeform 16"/>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7" name="TextBox 17"/>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8" name="Group 18"/>
          <p:cNvGrpSpPr/>
          <p:nvPr/>
        </p:nvGrpSpPr>
        <p:grpSpPr>
          <a:xfrm>
            <a:off x="15860010" y="9948212"/>
            <a:ext cx="3133626" cy="2285537"/>
            <a:chOff x="0" y="0"/>
            <a:chExt cx="957691" cy="698500"/>
          </a:xfrm>
        </p:grpSpPr>
        <p:sp>
          <p:nvSpPr>
            <p:cNvPr id="19" name="Freeform 19"/>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20" name="TextBox 20"/>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1" name="Group 21"/>
          <p:cNvGrpSpPr/>
          <p:nvPr/>
        </p:nvGrpSpPr>
        <p:grpSpPr>
          <a:xfrm>
            <a:off x="18226531" y="9948212"/>
            <a:ext cx="3133626" cy="2285537"/>
            <a:chOff x="0" y="0"/>
            <a:chExt cx="957691" cy="698500"/>
          </a:xfrm>
        </p:grpSpPr>
        <p:sp>
          <p:nvSpPr>
            <p:cNvPr id="22" name="Freeform 22"/>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23" name="TextBox 23"/>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4" name="Group 24"/>
          <p:cNvGrpSpPr/>
          <p:nvPr/>
        </p:nvGrpSpPr>
        <p:grpSpPr>
          <a:xfrm>
            <a:off x="-2919756" y="10100612"/>
            <a:ext cx="3133626" cy="2285537"/>
            <a:chOff x="0" y="0"/>
            <a:chExt cx="957691" cy="698500"/>
          </a:xfrm>
        </p:grpSpPr>
        <p:sp>
          <p:nvSpPr>
            <p:cNvPr id="25" name="Freeform 25"/>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26" name="TextBox 26"/>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7" name="Group 27"/>
          <p:cNvGrpSpPr/>
          <p:nvPr/>
        </p:nvGrpSpPr>
        <p:grpSpPr>
          <a:xfrm>
            <a:off x="1437736" y="5226892"/>
            <a:ext cx="7174676" cy="1564001"/>
            <a:chOff x="0" y="0"/>
            <a:chExt cx="1889627" cy="411918"/>
          </a:xfrm>
        </p:grpSpPr>
        <p:sp>
          <p:nvSpPr>
            <p:cNvPr id="28" name="Freeform 28"/>
            <p:cNvSpPr/>
            <p:nvPr/>
          </p:nvSpPr>
          <p:spPr>
            <a:xfrm>
              <a:off x="0" y="0"/>
              <a:ext cx="1889627" cy="411918"/>
            </a:xfrm>
            <a:custGeom>
              <a:avLst/>
              <a:gdLst/>
              <a:ahLst/>
              <a:cxnLst/>
              <a:rect l="l" t="t" r="r" b="b"/>
              <a:pathLst>
                <a:path w="1889627" h="411918">
                  <a:moveTo>
                    <a:pt x="21581" y="0"/>
                  </a:moveTo>
                  <a:lnTo>
                    <a:pt x="1868045" y="0"/>
                  </a:lnTo>
                  <a:cubicBezTo>
                    <a:pt x="1879965" y="0"/>
                    <a:pt x="1889627" y="9662"/>
                    <a:pt x="1889627" y="21581"/>
                  </a:cubicBezTo>
                  <a:lnTo>
                    <a:pt x="1889627" y="390337"/>
                  </a:lnTo>
                  <a:cubicBezTo>
                    <a:pt x="1889627" y="396060"/>
                    <a:pt x="1887353" y="401550"/>
                    <a:pt x="1883306" y="405597"/>
                  </a:cubicBezTo>
                  <a:cubicBezTo>
                    <a:pt x="1879259" y="409644"/>
                    <a:pt x="1873769" y="411918"/>
                    <a:pt x="1868045" y="411918"/>
                  </a:cubicBezTo>
                  <a:lnTo>
                    <a:pt x="21581" y="411918"/>
                  </a:lnTo>
                  <a:cubicBezTo>
                    <a:pt x="15858" y="411918"/>
                    <a:pt x="10368" y="409644"/>
                    <a:pt x="6321" y="405597"/>
                  </a:cubicBezTo>
                  <a:cubicBezTo>
                    <a:pt x="2274" y="401550"/>
                    <a:pt x="0" y="396060"/>
                    <a:pt x="0" y="390337"/>
                  </a:cubicBezTo>
                  <a:lnTo>
                    <a:pt x="0" y="21581"/>
                  </a:lnTo>
                  <a:cubicBezTo>
                    <a:pt x="0" y="15858"/>
                    <a:pt x="2274" y="10368"/>
                    <a:pt x="6321" y="6321"/>
                  </a:cubicBezTo>
                  <a:cubicBezTo>
                    <a:pt x="10368" y="2274"/>
                    <a:pt x="15858" y="0"/>
                    <a:pt x="21581" y="0"/>
                  </a:cubicBezTo>
                  <a:close/>
                </a:path>
              </a:pathLst>
            </a:custGeom>
            <a:solidFill>
              <a:srgbClr val="000000">
                <a:alpha val="0"/>
              </a:srgbClr>
            </a:solidFill>
            <a:ln w="28575" cap="sq">
              <a:solidFill>
                <a:srgbClr val="122D58"/>
              </a:solidFill>
              <a:prstDash val="solid"/>
              <a:miter/>
            </a:ln>
          </p:spPr>
        </p:sp>
        <p:sp>
          <p:nvSpPr>
            <p:cNvPr id="29" name="TextBox 29"/>
            <p:cNvSpPr txBox="1"/>
            <p:nvPr/>
          </p:nvSpPr>
          <p:spPr>
            <a:xfrm>
              <a:off x="0" y="-47625"/>
              <a:ext cx="1889627" cy="459543"/>
            </a:xfrm>
            <a:prstGeom prst="rect">
              <a:avLst/>
            </a:prstGeom>
          </p:spPr>
          <p:txBody>
            <a:bodyPr lIns="50800" tIns="50800" rIns="50800" bIns="50800" rtlCol="0" anchor="ctr"/>
            <a:lstStyle/>
            <a:p>
              <a:pPr algn="ctr">
                <a:lnSpc>
                  <a:spcPts val="3639"/>
                </a:lnSpc>
              </a:pPr>
              <a:endParaRPr/>
            </a:p>
          </p:txBody>
        </p:sp>
      </p:grpSp>
      <p:grpSp>
        <p:nvGrpSpPr>
          <p:cNvPr id="30" name="Group 30"/>
          <p:cNvGrpSpPr/>
          <p:nvPr/>
        </p:nvGrpSpPr>
        <p:grpSpPr>
          <a:xfrm>
            <a:off x="2161049" y="3018142"/>
            <a:ext cx="5728051" cy="2748123"/>
            <a:chOff x="0" y="0"/>
            <a:chExt cx="2137363" cy="1025434"/>
          </a:xfrm>
        </p:grpSpPr>
        <p:sp>
          <p:nvSpPr>
            <p:cNvPr id="31" name="Freeform 31"/>
            <p:cNvSpPr/>
            <p:nvPr/>
          </p:nvSpPr>
          <p:spPr>
            <a:xfrm>
              <a:off x="0" y="0"/>
              <a:ext cx="2137363" cy="1025434"/>
            </a:xfrm>
            <a:custGeom>
              <a:avLst/>
              <a:gdLst/>
              <a:ahLst/>
              <a:cxnLst/>
              <a:rect l="l" t="t" r="r" b="b"/>
              <a:pathLst>
                <a:path w="2137363" h="1025434">
                  <a:moveTo>
                    <a:pt x="27032" y="0"/>
                  </a:moveTo>
                  <a:lnTo>
                    <a:pt x="2110331" y="0"/>
                  </a:lnTo>
                  <a:cubicBezTo>
                    <a:pt x="2117501" y="0"/>
                    <a:pt x="2124376" y="2848"/>
                    <a:pt x="2129446" y="7917"/>
                  </a:cubicBezTo>
                  <a:cubicBezTo>
                    <a:pt x="2134515" y="12987"/>
                    <a:pt x="2137363" y="19862"/>
                    <a:pt x="2137363" y="27032"/>
                  </a:cubicBezTo>
                  <a:lnTo>
                    <a:pt x="2137363" y="998402"/>
                  </a:lnTo>
                  <a:cubicBezTo>
                    <a:pt x="2137363" y="1005571"/>
                    <a:pt x="2134515" y="1012447"/>
                    <a:pt x="2129446" y="1017516"/>
                  </a:cubicBezTo>
                  <a:cubicBezTo>
                    <a:pt x="2124376" y="1022586"/>
                    <a:pt x="2117501" y="1025434"/>
                    <a:pt x="2110331" y="1025434"/>
                  </a:cubicBezTo>
                  <a:lnTo>
                    <a:pt x="27032" y="1025434"/>
                  </a:lnTo>
                  <a:cubicBezTo>
                    <a:pt x="19862" y="1025434"/>
                    <a:pt x="12987" y="1022586"/>
                    <a:pt x="7917" y="1017516"/>
                  </a:cubicBezTo>
                  <a:cubicBezTo>
                    <a:pt x="2848" y="1012447"/>
                    <a:pt x="0" y="1005571"/>
                    <a:pt x="0" y="998402"/>
                  </a:cubicBezTo>
                  <a:lnTo>
                    <a:pt x="0" y="27032"/>
                  </a:lnTo>
                  <a:cubicBezTo>
                    <a:pt x="0" y="19862"/>
                    <a:pt x="2848" y="12987"/>
                    <a:pt x="7917" y="7917"/>
                  </a:cubicBezTo>
                  <a:cubicBezTo>
                    <a:pt x="12987" y="2848"/>
                    <a:pt x="19862" y="0"/>
                    <a:pt x="27032" y="0"/>
                  </a:cubicBezTo>
                  <a:close/>
                </a:path>
              </a:pathLst>
            </a:custGeom>
            <a:solidFill>
              <a:srgbClr val="A2C0EF"/>
            </a:solidFill>
            <a:ln w="28575" cap="sq">
              <a:solidFill>
                <a:srgbClr val="FFFFFF"/>
              </a:solidFill>
              <a:prstDash val="solid"/>
              <a:miter/>
            </a:ln>
          </p:spPr>
        </p:sp>
        <p:sp>
          <p:nvSpPr>
            <p:cNvPr id="32" name="TextBox 32"/>
            <p:cNvSpPr txBox="1"/>
            <p:nvPr/>
          </p:nvSpPr>
          <p:spPr>
            <a:xfrm>
              <a:off x="0" y="-47625"/>
              <a:ext cx="2137363" cy="1073059"/>
            </a:xfrm>
            <a:prstGeom prst="rect">
              <a:avLst/>
            </a:prstGeom>
          </p:spPr>
          <p:txBody>
            <a:bodyPr lIns="50800" tIns="50800" rIns="50800" bIns="50800" rtlCol="0" anchor="ctr"/>
            <a:lstStyle/>
            <a:p>
              <a:pPr algn="ctr">
                <a:lnSpc>
                  <a:spcPts val="3639"/>
                </a:lnSpc>
              </a:pPr>
              <a:endParaRPr/>
            </a:p>
          </p:txBody>
        </p:sp>
      </p:grpSp>
      <p:grpSp>
        <p:nvGrpSpPr>
          <p:cNvPr id="33" name="Group 33"/>
          <p:cNvGrpSpPr/>
          <p:nvPr/>
        </p:nvGrpSpPr>
        <p:grpSpPr>
          <a:xfrm>
            <a:off x="1028700" y="6254479"/>
            <a:ext cx="7884000" cy="2797723"/>
            <a:chOff x="0" y="0"/>
            <a:chExt cx="2076444" cy="736849"/>
          </a:xfrm>
        </p:grpSpPr>
        <p:sp>
          <p:nvSpPr>
            <p:cNvPr id="34" name="Freeform 34"/>
            <p:cNvSpPr/>
            <p:nvPr/>
          </p:nvSpPr>
          <p:spPr>
            <a:xfrm>
              <a:off x="0" y="0"/>
              <a:ext cx="2076445" cy="736849"/>
            </a:xfrm>
            <a:custGeom>
              <a:avLst/>
              <a:gdLst/>
              <a:ahLst/>
              <a:cxnLst/>
              <a:rect l="l" t="t" r="r" b="b"/>
              <a:pathLst>
                <a:path w="2076445" h="736849">
                  <a:moveTo>
                    <a:pt x="19640" y="0"/>
                  </a:moveTo>
                  <a:lnTo>
                    <a:pt x="2056805" y="0"/>
                  </a:lnTo>
                  <a:cubicBezTo>
                    <a:pt x="2062014" y="0"/>
                    <a:pt x="2067009" y="2069"/>
                    <a:pt x="2070692" y="5752"/>
                  </a:cubicBezTo>
                  <a:cubicBezTo>
                    <a:pt x="2074375" y="9435"/>
                    <a:pt x="2076445" y="14431"/>
                    <a:pt x="2076445" y="19640"/>
                  </a:cubicBezTo>
                  <a:lnTo>
                    <a:pt x="2076445" y="717209"/>
                  </a:lnTo>
                  <a:cubicBezTo>
                    <a:pt x="2076445" y="722418"/>
                    <a:pt x="2074375" y="727413"/>
                    <a:pt x="2070692" y="731097"/>
                  </a:cubicBezTo>
                  <a:cubicBezTo>
                    <a:pt x="2067009" y="734780"/>
                    <a:pt x="2062014" y="736849"/>
                    <a:pt x="2056805" y="736849"/>
                  </a:cubicBezTo>
                  <a:lnTo>
                    <a:pt x="19640" y="736849"/>
                  </a:lnTo>
                  <a:cubicBezTo>
                    <a:pt x="14431" y="736849"/>
                    <a:pt x="9435" y="734780"/>
                    <a:pt x="5752" y="731097"/>
                  </a:cubicBezTo>
                  <a:cubicBezTo>
                    <a:pt x="2069" y="727413"/>
                    <a:pt x="0" y="722418"/>
                    <a:pt x="0" y="717209"/>
                  </a:cubicBezTo>
                  <a:lnTo>
                    <a:pt x="0" y="19640"/>
                  </a:lnTo>
                  <a:cubicBezTo>
                    <a:pt x="0" y="14431"/>
                    <a:pt x="2069" y="9435"/>
                    <a:pt x="5752" y="5752"/>
                  </a:cubicBezTo>
                  <a:cubicBezTo>
                    <a:pt x="9435" y="2069"/>
                    <a:pt x="14431" y="0"/>
                    <a:pt x="19640" y="0"/>
                  </a:cubicBezTo>
                  <a:close/>
                </a:path>
              </a:pathLst>
            </a:custGeom>
            <a:solidFill>
              <a:srgbClr val="122D58"/>
            </a:solidFill>
            <a:ln w="28575" cap="sq">
              <a:solidFill>
                <a:srgbClr val="FFFFFF"/>
              </a:solidFill>
              <a:prstDash val="solid"/>
              <a:miter/>
            </a:ln>
          </p:spPr>
        </p:sp>
        <p:sp>
          <p:nvSpPr>
            <p:cNvPr id="35" name="TextBox 35"/>
            <p:cNvSpPr txBox="1"/>
            <p:nvPr/>
          </p:nvSpPr>
          <p:spPr>
            <a:xfrm>
              <a:off x="0" y="-47625"/>
              <a:ext cx="2076444" cy="784474"/>
            </a:xfrm>
            <a:prstGeom prst="rect">
              <a:avLst/>
            </a:prstGeom>
          </p:spPr>
          <p:txBody>
            <a:bodyPr lIns="50800" tIns="50800" rIns="50800" bIns="50800" rtlCol="0" anchor="ctr"/>
            <a:lstStyle/>
            <a:p>
              <a:pPr algn="ctr">
                <a:lnSpc>
                  <a:spcPts val="3639"/>
                </a:lnSpc>
              </a:pPr>
              <a:endParaRPr/>
            </a:p>
          </p:txBody>
        </p:sp>
      </p:grpSp>
      <p:grpSp>
        <p:nvGrpSpPr>
          <p:cNvPr id="36" name="Group 36"/>
          <p:cNvGrpSpPr/>
          <p:nvPr/>
        </p:nvGrpSpPr>
        <p:grpSpPr>
          <a:xfrm>
            <a:off x="2357981" y="3167155"/>
            <a:ext cx="5320742" cy="2423206"/>
            <a:chOff x="0" y="0"/>
            <a:chExt cx="1167870" cy="531879"/>
          </a:xfrm>
        </p:grpSpPr>
        <p:sp>
          <p:nvSpPr>
            <p:cNvPr id="37" name="Freeform 37"/>
            <p:cNvSpPr/>
            <p:nvPr/>
          </p:nvSpPr>
          <p:spPr>
            <a:xfrm>
              <a:off x="0" y="0"/>
              <a:ext cx="1167870" cy="531879"/>
            </a:xfrm>
            <a:custGeom>
              <a:avLst/>
              <a:gdLst/>
              <a:ahLst/>
              <a:cxnLst/>
              <a:rect l="l" t="t" r="r" b="b"/>
              <a:pathLst>
                <a:path w="1167870" h="531879">
                  <a:moveTo>
                    <a:pt x="14550" y="0"/>
                  </a:moveTo>
                  <a:lnTo>
                    <a:pt x="1153320" y="0"/>
                  </a:lnTo>
                  <a:cubicBezTo>
                    <a:pt x="1157179" y="0"/>
                    <a:pt x="1160880" y="1533"/>
                    <a:pt x="1163609" y="4262"/>
                  </a:cubicBezTo>
                  <a:cubicBezTo>
                    <a:pt x="1166338" y="6990"/>
                    <a:pt x="1167870" y="10691"/>
                    <a:pt x="1167870" y="14550"/>
                  </a:cubicBezTo>
                  <a:lnTo>
                    <a:pt x="1167870" y="517328"/>
                  </a:lnTo>
                  <a:cubicBezTo>
                    <a:pt x="1167870" y="521187"/>
                    <a:pt x="1166338" y="524888"/>
                    <a:pt x="1163609" y="527617"/>
                  </a:cubicBezTo>
                  <a:cubicBezTo>
                    <a:pt x="1160880" y="530346"/>
                    <a:pt x="1157179" y="531879"/>
                    <a:pt x="1153320" y="531879"/>
                  </a:cubicBezTo>
                  <a:lnTo>
                    <a:pt x="14550" y="531879"/>
                  </a:lnTo>
                  <a:cubicBezTo>
                    <a:pt x="10691" y="531879"/>
                    <a:pt x="6990" y="530346"/>
                    <a:pt x="4262" y="527617"/>
                  </a:cubicBezTo>
                  <a:cubicBezTo>
                    <a:pt x="1533" y="524888"/>
                    <a:pt x="0" y="521187"/>
                    <a:pt x="0" y="517328"/>
                  </a:cubicBezTo>
                  <a:lnTo>
                    <a:pt x="0" y="14550"/>
                  </a:lnTo>
                  <a:cubicBezTo>
                    <a:pt x="0" y="10691"/>
                    <a:pt x="1533" y="6990"/>
                    <a:pt x="4262" y="4262"/>
                  </a:cubicBezTo>
                  <a:cubicBezTo>
                    <a:pt x="6990" y="1533"/>
                    <a:pt x="10691" y="0"/>
                    <a:pt x="14550" y="0"/>
                  </a:cubicBezTo>
                  <a:close/>
                </a:path>
              </a:pathLst>
            </a:custGeom>
            <a:blipFill>
              <a:blip r:embed="rId2"/>
              <a:stretch>
                <a:fillRect t="-23145" b="-23145"/>
              </a:stretch>
            </a:blipFill>
          </p:spPr>
        </p:sp>
      </p:grpSp>
      <p:sp>
        <p:nvSpPr>
          <p:cNvPr id="38" name="TextBox 38"/>
          <p:cNvSpPr txBox="1"/>
          <p:nvPr/>
        </p:nvSpPr>
        <p:spPr>
          <a:xfrm>
            <a:off x="1482120" y="6539923"/>
            <a:ext cx="7108924" cy="1462405"/>
          </a:xfrm>
          <a:prstGeom prst="rect">
            <a:avLst/>
          </a:prstGeom>
        </p:spPr>
        <p:txBody>
          <a:bodyPr lIns="0" tIns="0" rIns="0" bIns="0" rtlCol="0" anchor="t">
            <a:spAutoFit/>
          </a:bodyPr>
          <a:lstStyle/>
          <a:p>
            <a:pPr algn="just">
              <a:lnSpc>
                <a:spcPts val="3920"/>
              </a:lnSpc>
            </a:pPr>
            <a:r>
              <a:rPr lang="en-US" sz="2800" b="1">
                <a:solidFill>
                  <a:srgbClr val="FFFFFF"/>
                </a:solidFill>
                <a:latin typeface="Montserrat Bold"/>
                <a:ea typeface="Montserrat Bold"/>
                <a:cs typeface="Montserrat Bold"/>
                <a:sym typeface="Montserrat Bold"/>
              </a:rPr>
              <a:t>Mục tiêu: </a:t>
            </a:r>
            <a:r>
              <a:rPr lang="en-US" sz="2800">
                <a:solidFill>
                  <a:srgbClr val="FFFFFF"/>
                </a:solidFill>
                <a:latin typeface="Montserrat"/>
                <a:ea typeface="Montserrat"/>
                <a:cs typeface="Montserrat"/>
                <a:sym typeface="Montserrat"/>
              </a:rPr>
              <a:t>Phân khúc khách hàng theo nhóm hành vi và cấp hạn mức tín dụng phù hợp theo nhóm khách hàng.</a:t>
            </a:r>
          </a:p>
        </p:txBody>
      </p:sp>
      <p:grpSp>
        <p:nvGrpSpPr>
          <p:cNvPr id="39" name="Group 39"/>
          <p:cNvGrpSpPr/>
          <p:nvPr/>
        </p:nvGrpSpPr>
        <p:grpSpPr>
          <a:xfrm>
            <a:off x="9498662" y="5490675"/>
            <a:ext cx="7174676" cy="1564001"/>
            <a:chOff x="0" y="0"/>
            <a:chExt cx="1889627" cy="411918"/>
          </a:xfrm>
        </p:grpSpPr>
        <p:sp>
          <p:nvSpPr>
            <p:cNvPr id="40" name="Freeform 40"/>
            <p:cNvSpPr/>
            <p:nvPr/>
          </p:nvSpPr>
          <p:spPr>
            <a:xfrm>
              <a:off x="0" y="0"/>
              <a:ext cx="1889627" cy="411918"/>
            </a:xfrm>
            <a:custGeom>
              <a:avLst/>
              <a:gdLst/>
              <a:ahLst/>
              <a:cxnLst/>
              <a:rect l="l" t="t" r="r" b="b"/>
              <a:pathLst>
                <a:path w="1889627" h="411918">
                  <a:moveTo>
                    <a:pt x="21581" y="0"/>
                  </a:moveTo>
                  <a:lnTo>
                    <a:pt x="1868045" y="0"/>
                  </a:lnTo>
                  <a:cubicBezTo>
                    <a:pt x="1879965" y="0"/>
                    <a:pt x="1889627" y="9662"/>
                    <a:pt x="1889627" y="21581"/>
                  </a:cubicBezTo>
                  <a:lnTo>
                    <a:pt x="1889627" y="390337"/>
                  </a:lnTo>
                  <a:cubicBezTo>
                    <a:pt x="1889627" y="396060"/>
                    <a:pt x="1887353" y="401550"/>
                    <a:pt x="1883306" y="405597"/>
                  </a:cubicBezTo>
                  <a:cubicBezTo>
                    <a:pt x="1879259" y="409644"/>
                    <a:pt x="1873769" y="411918"/>
                    <a:pt x="1868045" y="411918"/>
                  </a:cubicBezTo>
                  <a:lnTo>
                    <a:pt x="21581" y="411918"/>
                  </a:lnTo>
                  <a:cubicBezTo>
                    <a:pt x="15858" y="411918"/>
                    <a:pt x="10368" y="409644"/>
                    <a:pt x="6321" y="405597"/>
                  </a:cubicBezTo>
                  <a:cubicBezTo>
                    <a:pt x="2274" y="401550"/>
                    <a:pt x="0" y="396060"/>
                    <a:pt x="0" y="390337"/>
                  </a:cubicBezTo>
                  <a:lnTo>
                    <a:pt x="0" y="21581"/>
                  </a:lnTo>
                  <a:cubicBezTo>
                    <a:pt x="0" y="15858"/>
                    <a:pt x="2274" y="10368"/>
                    <a:pt x="6321" y="6321"/>
                  </a:cubicBezTo>
                  <a:cubicBezTo>
                    <a:pt x="10368" y="2274"/>
                    <a:pt x="15858" y="0"/>
                    <a:pt x="21581" y="0"/>
                  </a:cubicBezTo>
                  <a:close/>
                </a:path>
              </a:pathLst>
            </a:custGeom>
            <a:solidFill>
              <a:srgbClr val="000000">
                <a:alpha val="0"/>
              </a:srgbClr>
            </a:solidFill>
            <a:ln w="28575" cap="sq">
              <a:solidFill>
                <a:srgbClr val="122D58"/>
              </a:solidFill>
              <a:prstDash val="solid"/>
              <a:miter/>
            </a:ln>
          </p:spPr>
        </p:sp>
        <p:sp>
          <p:nvSpPr>
            <p:cNvPr id="41" name="TextBox 41"/>
            <p:cNvSpPr txBox="1"/>
            <p:nvPr/>
          </p:nvSpPr>
          <p:spPr>
            <a:xfrm>
              <a:off x="0" y="-47625"/>
              <a:ext cx="1889627" cy="459543"/>
            </a:xfrm>
            <a:prstGeom prst="rect">
              <a:avLst/>
            </a:prstGeom>
          </p:spPr>
          <p:txBody>
            <a:bodyPr lIns="50800" tIns="50800" rIns="50800" bIns="50800" rtlCol="0" anchor="ctr"/>
            <a:lstStyle/>
            <a:p>
              <a:pPr algn="ctr">
                <a:lnSpc>
                  <a:spcPts val="3639"/>
                </a:lnSpc>
              </a:pPr>
              <a:endParaRPr/>
            </a:p>
          </p:txBody>
        </p:sp>
      </p:grpSp>
      <p:grpSp>
        <p:nvGrpSpPr>
          <p:cNvPr id="42" name="Group 42"/>
          <p:cNvGrpSpPr/>
          <p:nvPr/>
        </p:nvGrpSpPr>
        <p:grpSpPr>
          <a:xfrm>
            <a:off x="9144000" y="2747225"/>
            <a:ext cx="7884000" cy="3282823"/>
            <a:chOff x="0" y="0"/>
            <a:chExt cx="2076444" cy="864612"/>
          </a:xfrm>
        </p:grpSpPr>
        <p:sp>
          <p:nvSpPr>
            <p:cNvPr id="43" name="Freeform 43"/>
            <p:cNvSpPr/>
            <p:nvPr/>
          </p:nvSpPr>
          <p:spPr>
            <a:xfrm>
              <a:off x="0" y="0"/>
              <a:ext cx="2076445" cy="864612"/>
            </a:xfrm>
            <a:custGeom>
              <a:avLst/>
              <a:gdLst/>
              <a:ahLst/>
              <a:cxnLst/>
              <a:rect l="l" t="t" r="r" b="b"/>
              <a:pathLst>
                <a:path w="2076445" h="864612">
                  <a:moveTo>
                    <a:pt x="19640" y="0"/>
                  </a:moveTo>
                  <a:lnTo>
                    <a:pt x="2056805" y="0"/>
                  </a:lnTo>
                  <a:cubicBezTo>
                    <a:pt x="2062014" y="0"/>
                    <a:pt x="2067009" y="2069"/>
                    <a:pt x="2070692" y="5752"/>
                  </a:cubicBezTo>
                  <a:cubicBezTo>
                    <a:pt x="2074375" y="9435"/>
                    <a:pt x="2076445" y="14431"/>
                    <a:pt x="2076445" y="19640"/>
                  </a:cubicBezTo>
                  <a:lnTo>
                    <a:pt x="2076445" y="844972"/>
                  </a:lnTo>
                  <a:cubicBezTo>
                    <a:pt x="2076445" y="850181"/>
                    <a:pt x="2074375" y="855176"/>
                    <a:pt x="2070692" y="858859"/>
                  </a:cubicBezTo>
                  <a:cubicBezTo>
                    <a:pt x="2067009" y="862543"/>
                    <a:pt x="2062014" y="864612"/>
                    <a:pt x="2056805" y="864612"/>
                  </a:cubicBezTo>
                  <a:lnTo>
                    <a:pt x="19640" y="864612"/>
                  </a:lnTo>
                  <a:cubicBezTo>
                    <a:pt x="14431" y="864612"/>
                    <a:pt x="9435" y="862543"/>
                    <a:pt x="5752" y="858859"/>
                  </a:cubicBezTo>
                  <a:cubicBezTo>
                    <a:pt x="2069" y="855176"/>
                    <a:pt x="0" y="850181"/>
                    <a:pt x="0" y="844972"/>
                  </a:cubicBezTo>
                  <a:lnTo>
                    <a:pt x="0" y="19640"/>
                  </a:lnTo>
                  <a:cubicBezTo>
                    <a:pt x="0" y="14431"/>
                    <a:pt x="2069" y="9435"/>
                    <a:pt x="5752" y="5752"/>
                  </a:cubicBezTo>
                  <a:cubicBezTo>
                    <a:pt x="9435" y="2069"/>
                    <a:pt x="14431" y="0"/>
                    <a:pt x="19640" y="0"/>
                  </a:cubicBezTo>
                  <a:close/>
                </a:path>
              </a:pathLst>
            </a:custGeom>
            <a:solidFill>
              <a:srgbClr val="122D58"/>
            </a:solidFill>
            <a:ln w="28575" cap="sq">
              <a:solidFill>
                <a:srgbClr val="FFFFFF"/>
              </a:solidFill>
              <a:prstDash val="solid"/>
              <a:miter/>
            </a:ln>
          </p:spPr>
        </p:sp>
        <p:sp>
          <p:nvSpPr>
            <p:cNvPr id="44" name="TextBox 44"/>
            <p:cNvSpPr txBox="1"/>
            <p:nvPr/>
          </p:nvSpPr>
          <p:spPr>
            <a:xfrm>
              <a:off x="0" y="-47625"/>
              <a:ext cx="2076444" cy="912237"/>
            </a:xfrm>
            <a:prstGeom prst="rect">
              <a:avLst/>
            </a:prstGeom>
          </p:spPr>
          <p:txBody>
            <a:bodyPr lIns="50800" tIns="50800" rIns="50800" bIns="50800" rtlCol="0" anchor="ctr"/>
            <a:lstStyle/>
            <a:p>
              <a:pPr algn="ctr">
                <a:lnSpc>
                  <a:spcPts val="3639"/>
                </a:lnSpc>
              </a:pPr>
              <a:endParaRPr/>
            </a:p>
          </p:txBody>
        </p:sp>
      </p:grpSp>
      <p:sp>
        <p:nvSpPr>
          <p:cNvPr id="45" name="TextBox 45"/>
          <p:cNvSpPr txBox="1"/>
          <p:nvPr/>
        </p:nvSpPr>
        <p:spPr>
          <a:xfrm>
            <a:off x="9564414" y="2871737"/>
            <a:ext cx="7108924" cy="2948305"/>
          </a:xfrm>
          <a:prstGeom prst="rect">
            <a:avLst/>
          </a:prstGeom>
        </p:spPr>
        <p:txBody>
          <a:bodyPr lIns="0" tIns="0" rIns="0" bIns="0" rtlCol="0" anchor="t">
            <a:spAutoFit/>
          </a:bodyPr>
          <a:lstStyle/>
          <a:p>
            <a:pPr algn="ctr">
              <a:lnSpc>
                <a:spcPts val="3920"/>
              </a:lnSpc>
            </a:pPr>
            <a:r>
              <a:rPr lang="en-US" sz="2800" b="1" dirty="0" err="1">
                <a:solidFill>
                  <a:srgbClr val="FFFFFF"/>
                </a:solidFill>
                <a:latin typeface="Montserrat Bold"/>
                <a:ea typeface="Montserrat Bold"/>
                <a:cs typeface="Montserrat Bold"/>
                <a:sym typeface="Montserrat Bold"/>
              </a:rPr>
              <a:t>Cách</a:t>
            </a:r>
            <a:r>
              <a:rPr lang="en-US" sz="2800" b="1" dirty="0">
                <a:solidFill>
                  <a:srgbClr val="FFFFFF"/>
                </a:solidFill>
                <a:latin typeface="Montserrat Bold"/>
                <a:ea typeface="Montserrat Bold"/>
                <a:cs typeface="Montserrat Bold"/>
                <a:sym typeface="Montserrat Bold"/>
              </a:rPr>
              <a:t> </a:t>
            </a:r>
            <a:r>
              <a:rPr lang="en-US" sz="2800" b="1" dirty="0" err="1">
                <a:solidFill>
                  <a:srgbClr val="FFFFFF"/>
                </a:solidFill>
                <a:latin typeface="Montserrat Bold"/>
                <a:ea typeface="Montserrat Bold"/>
                <a:cs typeface="Montserrat Bold"/>
                <a:sym typeface="Montserrat Bold"/>
              </a:rPr>
              <a:t>triển</a:t>
            </a:r>
            <a:r>
              <a:rPr lang="en-US" sz="2800" b="1" dirty="0">
                <a:solidFill>
                  <a:srgbClr val="FFFFFF"/>
                </a:solidFill>
                <a:latin typeface="Montserrat Bold"/>
                <a:ea typeface="Montserrat Bold"/>
                <a:cs typeface="Montserrat Bold"/>
                <a:sym typeface="Montserrat Bold"/>
              </a:rPr>
              <a:t> </a:t>
            </a:r>
            <a:r>
              <a:rPr lang="en-US" sz="2800" b="1" dirty="0" err="1">
                <a:solidFill>
                  <a:srgbClr val="FFFFFF"/>
                </a:solidFill>
                <a:latin typeface="Montserrat Bold"/>
                <a:ea typeface="Montserrat Bold"/>
                <a:cs typeface="Montserrat Bold"/>
                <a:sym typeface="Montserrat Bold"/>
              </a:rPr>
              <a:t>khai</a:t>
            </a:r>
            <a:r>
              <a:rPr lang="en-US" sz="2800" b="1" dirty="0">
                <a:solidFill>
                  <a:srgbClr val="FFFFFF"/>
                </a:solidFill>
                <a:latin typeface="Montserrat Bold"/>
                <a:ea typeface="Montserrat Bold"/>
                <a:cs typeface="Montserrat Bold"/>
                <a:sym typeface="Montserrat Bold"/>
              </a:rPr>
              <a:t>: </a:t>
            </a:r>
          </a:p>
          <a:p>
            <a:pPr algn="just">
              <a:lnSpc>
                <a:spcPts val="3920"/>
              </a:lnSpc>
            </a:pPr>
            <a:r>
              <a:rPr lang="en-US" sz="2800" dirty="0">
                <a:solidFill>
                  <a:srgbClr val="FFFFFF"/>
                </a:solidFill>
                <a:latin typeface="Montserrat"/>
                <a:ea typeface="Montserrat"/>
                <a:cs typeface="Montserrat"/>
                <a:sym typeface="Montserrat"/>
              </a:rPr>
              <a:t>1. </a:t>
            </a:r>
            <a:r>
              <a:rPr lang="en-US" sz="2800" dirty="0" err="1">
                <a:solidFill>
                  <a:srgbClr val="FFFFFF"/>
                </a:solidFill>
                <a:latin typeface="Montserrat"/>
                <a:ea typeface="Montserrat"/>
                <a:cs typeface="Montserrat"/>
                <a:sym typeface="Montserrat"/>
              </a:rPr>
              <a:t>Áp</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dụng</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các</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thuật</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toán</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Kmeans</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phân</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khúc</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khách</a:t>
            </a:r>
            <a:r>
              <a:rPr lang="en-US" sz="2800" dirty="0">
                <a:solidFill>
                  <a:srgbClr val="FFFFFF"/>
                </a:solidFill>
                <a:latin typeface="Montserrat"/>
                <a:ea typeface="Montserrat"/>
                <a:cs typeface="Montserrat"/>
                <a:sym typeface="Montserrat"/>
              </a:rPr>
              <a:t> </a:t>
            </a:r>
            <a:r>
              <a:rPr lang="vi-VN" sz="2800" dirty="0">
                <a:solidFill>
                  <a:srgbClr val="FFFFFF"/>
                </a:solidFill>
                <a:latin typeface="Montserrat"/>
                <a:ea typeface="Montserrat"/>
                <a:cs typeface="Montserrat"/>
                <a:sym typeface="Montserrat"/>
              </a:rPr>
              <a:t>hàng </a:t>
            </a:r>
            <a:r>
              <a:rPr lang="en-US" sz="2800" dirty="0" err="1">
                <a:solidFill>
                  <a:srgbClr val="FFFFFF"/>
                </a:solidFill>
                <a:latin typeface="Montserrat"/>
                <a:ea typeface="Montserrat"/>
                <a:cs typeface="Montserrat"/>
                <a:sym typeface="Montserrat"/>
              </a:rPr>
              <a:t>thành</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các</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nhóm</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theo</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hành</a:t>
            </a:r>
            <a:r>
              <a:rPr lang="en-US" sz="2800" dirty="0">
                <a:solidFill>
                  <a:srgbClr val="FFFFFF"/>
                </a:solidFill>
                <a:latin typeface="Montserrat"/>
                <a:ea typeface="Montserrat"/>
                <a:cs typeface="Montserrat"/>
                <a:sym typeface="Montserrat"/>
              </a:rPr>
              <a:t> vi chi </a:t>
            </a:r>
            <a:r>
              <a:rPr lang="en-US" sz="2800" dirty="0" err="1">
                <a:solidFill>
                  <a:srgbClr val="FFFFFF"/>
                </a:solidFill>
                <a:latin typeface="Montserrat"/>
                <a:ea typeface="Montserrat"/>
                <a:cs typeface="Montserrat"/>
                <a:sym typeface="Montserrat"/>
              </a:rPr>
              <a:t>tiêu</a:t>
            </a:r>
            <a:endParaRPr lang="en-US" sz="2800" dirty="0">
              <a:solidFill>
                <a:srgbClr val="FFFFFF"/>
              </a:solidFill>
              <a:latin typeface="Montserrat"/>
              <a:ea typeface="Montserrat"/>
              <a:cs typeface="Montserrat"/>
              <a:sym typeface="Montserrat"/>
            </a:endParaRPr>
          </a:p>
          <a:p>
            <a:pPr algn="just">
              <a:lnSpc>
                <a:spcPts val="3920"/>
              </a:lnSpc>
            </a:pPr>
            <a:r>
              <a:rPr lang="en-US" sz="2800" dirty="0">
                <a:solidFill>
                  <a:srgbClr val="FFFFFF"/>
                </a:solidFill>
                <a:latin typeface="Montserrat"/>
                <a:ea typeface="Montserrat"/>
                <a:cs typeface="Montserrat"/>
                <a:sym typeface="Montserrat"/>
              </a:rPr>
              <a:t>2. </a:t>
            </a:r>
            <a:r>
              <a:rPr lang="en-US" sz="2800" dirty="0" err="1">
                <a:solidFill>
                  <a:srgbClr val="FFFFFF"/>
                </a:solidFill>
                <a:latin typeface="Montserrat"/>
                <a:ea typeface="Montserrat"/>
                <a:cs typeface="Montserrat"/>
                <a:sym typeface="Montserrat"/>
              </a:rPr>
              <a:t>Xây</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dựng</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mô</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hình</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dự</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đoán</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hạn</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mức</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tín</a:t>
            </a:r>
            <a:r>
              <a:rPr lang="en-US" sz="2800" dirty="0">
                <a:solidFill>
                  <a:srgbClr val="FFFFFF"/>
                </a:solidFill>
                <a:latin typeface="Montserrat"/>
                <a:ea typeface="Montserrat"/>
                <a:cs typeface="Montserrat"/>
                <a:sym typeface="Montserrat"/>
              </a:rPr>
              <a:t> </a:t>
            </a:r>
            <a:r>
              <a:rPr lang="en-US" sz="2800" dirty="0" err="1">
                <a:solidFill>
                  <a:srgbClr val="FFFFFF"/>
                </a:solidFill>
                <a:latin typeface="Montserrat"/>
                <a:ea typeface="Montserrat"/>
                <a:cs typeface="Montserrat"/>
                <a:sym typeface="Montserrat"/>
              </a:rPr>
              <a:t>dụng</a:t>
            </a:r>
            <a:r>
              <a:rPr lang="en-US" sz="2800" dirty="0">
                <a:solidFill>
                  <a:srgbClr val="FFFFFF"/>
                </a:solidFill>
                <a:latin typeface="Montserrat"/>
                <a:ea typeface="Montserrat"/>
                <a:cs typeface="Montserrat"/>
                <a:sym typeface="Montserrat"/>
              </a:rPr>
              <a:t> </a:t>
            </a:r>
          </a:p>
        </p:txBody>
      </p:sp>
      <p:grpSp>
        <p:nvGrpSpPr>
          <p:cNvPr id="46" name="Group 46"/>
          <p:cNvGrpSpPr/>
          <p:nvPr/>
        </p:nvGrpSpPr>
        <p:grpSpPr>
          <a:xfrm>
            <a:off x="10287857" y="6510177"/>
            <a:ext cx="5728051" cy="2748123"/>
            <a:chOff x="0" y="0"/>
            <a:chExt cx="2137363" cy="1025434"/>
          </a:xfrm>
        </p:grpSpPr>
        <p:sp>
          <p:nvSpPr>
            <p:cNvPr id="47" name="Freeform 47"/>
            <p:cNvSpPr/>
            <p:nvPr/>
          </p:nvSpPr>
          <p:spPr>
            <a:xfrm>
              <a:off x="0" y="0"/>
              <a:ext cx="2137363" cy="1025434"/>
            </a:xfrm>
            <a:custGeom>
              <a:avLst/>
              <a:gdLst/>
              <a:ahLst/>
              <a:cxnLst/>
              <a:rect l="l" t="t" r="r" b="b"/>
              <a:pathLst>
                <a:path w="2137363" h="1025434">
                  <a:moveTo>
                    <a:pt x="27032" y="0"/>
                  </a:moveTo>
                  <a:lnTo>
                    <a:pt x="2110331" y="0"/>
                  </a:lnTo>
                  <a:cubicBezTo>
                    <a:pt x="2117501" y="0"/>
                    <a:pt x="2124376" y="2848"/>
                    <a:pt x="2129446" y="7917"/>
                  </a:cubicBezTo>
                  <a:cubicBezTo>
                    <a:pt x="2134515" y="12987"/>
                    <a:pt x="2137363" y="19862"/>
                    <a:pt x="2137363" y="27032"/>
                  </a:cubicBezTo>
                  <a:lnTo>
                    <a:pt x="2137363" y="998402"/>
                  </a:lnTo>
                  <a:cubicBezTo>
                    <a:pt x="2137363" y="1005571"/>
                    <a:pt x="2134515" y="1012447"/>
                    <a:pt x="2129446" y="1017516"/>
                  </a:cubicBezTo>
                  <a:cubicBezTo>
                    <a:pt x="2124376" y="1022586"/>
                    <a:pt x="2117501" y="1025434"/>
                    <a:pt x="2110331" y="1025434"/>
                  </a:cubicBezTo>
                  <a:lnTo>
                    <a:pt x="27032" y="1025434"/>
                  </a:lnTo>
                  <a:cubicBezTo>
                    <a:pt x="19862" y="1025434"/>
                    <a:pt x="12987" y="1022586"/>
                    <a:pt x="7917" y="1017516"/>
                  </a:cubicBezTo>
                  <a:cubicBezTo>
                    <a:pt x="2848" y="1012447"/>
                    <a:pt x="0" y="1005571"/>
                    <a:pt x="0" y="998402"/>
                  </a:cubicBezTo>
                  <a:lnTo>
                    <a:pt x="0" y="27032"/>
                  </a:lnTo>
                  <a:cubicBezTo>
                    <a:pt x="0" y="19862"/>
                    <a:pt x="2848" y="12987"/>
                    <a:pt x="7917" y="7917"/>
                  </a:cubicBezTo>
                  <a:cubicBezTo>
                    <a:pt x="12987" y="2848"/>
                    <a:pt x="19862" y="0"/>
                    <a:pt x="27032" y="0"/>
                  </a:cubicBezTo>
                  <a:close/>
                </a:path>
              </a:pathLst>
            </a:custGeom>
            <a:solidFill>
              <a:srgbClr val="A2C0EF"/>
            </a:solidFill>
            <a:ln w="28575" cap="sq">
              <a:solidFill>
                <a:srgbClr val="FFFFFF"/>
              </a:solidFill>
              <a:prstDash val="solid"/>
              <a:miter/>
            </a:ln>
          </p:spPr>
        </p:sp>
        <p:sp>
          <p:nvSpPr>
            <p:cNvPr id="48" name="TextBox 48"/>
            <p:cNvSpPr txBox="1"/>
            <p:nvPr/>
          </p:nvSpPr>
          <p:spPr>
            <a:xfrm>
              <a:off x="0" y="-47625"/>
              <a:ext cx="2137363" cy="1073059"/>
            </a:xfrm>
            <a:prstGeom prst="rect">
              <a:avLst/>
            </a:prstGeom>
          </p:spPr>
          <p:txBody>
            <a:bodyPr lIns="50800" tIns="50800" rIns="50800" bIns="50800" rtlCol="0" anchor="ctr"/>
            <a:lstStyle/>
            <a:p>
              <a:pPr algn="ctr">
                <a:lnSpc>
                  <a:spcPts val="3639"/>
                </a:lnSpc>
              </a:pPr>
              <a:endParaRPr/>
            </a:p>
          </p:txBody>
        </p:sp>
      </p:grpSp>
      <p:grpSp>
        <p:nvGrpSpPr>
          <p:cNvPr id="49" name="Group 49"/>
          <p:cNvGrpSpPr/>
          <p:nvPr/>
        </p:nvGrpSpPr>
        <p:grpSpPr>
          <a:xfrm>
            <a:off x="10484789" y="6659190"/>
            <a:ext cx="5320742" cy="2423206"/>
            <a:chOff x="0" y="0"/>
            <a:chExt cx="1167870" cy="531879"/>
          </a:xfrm>
        </p:grpSpPr>
        <p:sp>
          <p:nvSpPr>
            <p:cNvPr id="50" name="Freeform 50"/>
            <p:cNvSpPr/>
            <p:nvPr/>
          </p:nvSpPr>
          <p:spPr>
            <a:xfrm>
              <a:off x="0" y="0"/>
              <a:ext cx="1167870" cy="531879"/>
            </a:xfrm>
            <a:custGeom>
              <a:avLst/>
              <a:gdLst/>
              <a:ahLst/>
              <a:cxnLst/>
              <a:rect l="l" t="t" r="r" b="b"/>
              <a:pathLst>
                <a:path w="1167870" h="531879">
                  <a:moveTo>
                    <a:pt x="14550" y="0"/>
                  </a:moveTo>
                  <a:lnTo>
                    <a:pt x="1153320" y="0"/>
                  </a:lnTo>
                  <a:cubicBezTo>
                    <a:pt x="1157179" y="0"/>
                    <a:pt x="1160880" y="1533"/>
                    <a:pt x="1163609" y="4262"/>
                  </a:cubicBezTo>
                  <a:cubicBezTo>
                    <a:pt x="1166338" y="6990"/>
                    <a:pt x="1167870" y="10691"/>
                    <a:pt x="1167870" y="14550"/>
                  </a:cubicBezTo>
                  <a:lnTo>
                    <a:pt x="1167870" y="517328"/>
                  </a:lnTo>
                  <a:cubicBezTo>
                    <a:pt x="1167870" y="521187"/>
                    <a:pt x="1166338" y="524888"/>
                    <a:pt x="1163609" y="527617"/>
                  </a:cubicBezTo>
                  <a:cubicBezTo>
                    <a:pt x="1160880" y="530346"/>
                    <a:pt x="1157179" y="531879"/>
                    <a:pt x="1153320" y="531879"/>
                  </a:cubicBezTo>
                  <a:lnTo>
                    <a:pt x="14550" y="531879"/>
                  </a:lnTo>
                  <a:cubicBezTo>
                    <a:pt x="10691" y="531879"/>
                    <a:pt x="6990" y="530346"/>
                    <a:pt x="4262" y="527617"/>
                  </a:cubicBezTo>
                  <a:cubicBezTo>
                    <a:pt x="1533" y="524888"/>
                    <a:pt x="0" y="521187"/>
                    <a:pt x="0" y="517328"/>
                  </a:cubicBezTo>
                  <a:lnTo>
                    <a:pt x="0" y="14550"/>
                  </a:lnTo>
                  <a:cubicBezTo>
                    <a:pt x="0" y="10691"/>
                    <a:pt x="1533" y="6990"/>
                    <a:pt x="4262" y="4262"/>
                  </a:cubicBezTo>
                  <a:cubicBezTo>
                    <a:pt x="6990" y="1533"/>
                    <a:pt x="10691" y="0"/>
                    <a:pt x="14550" y="0"/>
                  </a:cubicBezTo>
                  <a:close/>
                </a:path>
              </a:pathLst>
            </a:custGeom>
            <a:blipFill>
              <a:blip r:embed="rId3"/>
              <a:stretch>
                <a:fillRect t="-59787" b="-59787"/>
              </a:stretch>
            </a:blipFill>
          </p:spPr>
        </p:sp>
      </p:grpSp>
      <p:grpSp>
        <p:nvGrpSpPr>
          <p:cNvPr id="51" name="Group 51"/>
          <p:cNvGrpSpPr/>
          <p:nvPr/>
        </p:nvGrpSpPr>
        <p:grpSpPr>
          <a:xfrm>
            <a:off x="-4006574" y="-369454"/>
            <a:ext cx="7009358" cy="1159703"/>
            <a:chOff x="0" y="0"/>
            <a:chExt cx="1250766" cy="206940"/>
          </a:xfrm>
        </p:grpSpPr>
        <p:sp>
          <p:nvSpPr>
            <p:cNvPr id="52" name="Freeform 52"/>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53" name="TextBox 53"/>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54" name="Group 54"/>
          <p:cNvGrpSpPr/>
          <p:nvPr/>
        </p:nvGrpSpPr>
        <p:grpSpPr>
          <a:xfrm>
            <a:off x="-1748459" y="508418"/>
            <a:ext cx="3144637" cy="520282"/>
            <a:chOff x="0" y="0"/>
            <a:chExt cx="1250766" cy="206940"/>
          </a:xfrm>
        </p:grpSpPr>
        <p:sp>
          <p:nvSpPr>
            <p:cNvPr id="55" name="Freeform 55"/>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56" name="TextBox 56"/>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57" name="Group 57"/>
          <p:cNvGrpSpPr/>
          <p:nvPr/>
        </p:nvGrpSpPr>
        <p:grpSpPr>
          <a:xfrm>
            <a:off x="14410002" y="-369454"/>
            <a:ext cx="7009358" cy="1138013"/>
            <a:chOff x="0" y="0"/>
            <a:chExt cx="812800" cy="131963"/>
          </a:xfrm>
        </p:grpSpPr>
        <p:sp>
          <p:nvSpPr>
            <p:cNvPr id="58" name="Freeform 58"/>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59" name="TextBox 59"/>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60" name="Group 60"/>
          <p:cNvGrpSpPr/>
          <p:nvPr/>
        </p:nvGrpSpPr>
        <p:grpSpPr>
          <a:xfrm>
            <a:off x="16629956" y="508418"/>
            <a:ext cx="3144637" cy="520282"/>
            <a:chOff x="0" y="0"/>
            <a:chExt cx="812800" cy="134478"/>
          </a:xfrm>
        </p:grpSpPr>
        <p:sp>
          <p:nvSpPr>
            <p:cNvPr id="61" name="Freeform 61"/>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62" name="TextBox 62"/>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63" name="Group 63"/>
          <p:cNvGrpSpPr/>
          <p:nvPr/>
        </p:nvGrpSpPr>
        <p:grpSpPr>
          <a:xfrm>
            <a:off x="-3854174" y="-217054"/>
            <a:ext cx="7009358" cy="1159703"/>
            <a:chOff x="0" y="0"/>
            <a:chExt cx="1250766" cy="206940"/>
          </a:xfrm>
        </p:grpSpPr>
        <p:sp>
          <p:nvSpPr>
            <p:cNvPr id="64" name="Freeform 64"/>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65" name="TextBox 65"/>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66" name="Group 66"/>
          <p:cNvGrpSpPr/>
          <p:nvPr/>
        </p:nvGrpSpPr>
        <p:grpSpPr>
          <a:xfrm>
            <a:off x="-1596059" y="660818"/>
            <a:ext cx="3144637" cy="520282"/>
            <a:chOff x="0" y="0"/>
            <a:chExt cx="1250766" cy="206940"/>
          </a:xfrm>
        </p:grpSpPr>
        <p:sp>
          <p:nvSpPr>
            <p:cNvPr id="67" name="Freeform 67"/>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68" name="TextBox 68"/>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69" name="Group 69"/>
          <p:cNvGrpSpPr/>
          <p:nvPr/>
        </p:nvGrpSpPr>
        <p:grpSpPr>
          <a:xfrm>
            <a:off x="14562402" y="-217054"/>
            <a:ext cx="7009358" cy="1138013"/>
            <a:chOff x="0" y="0"/>
            <a:chExt cx="812800" cy="131963"/>
          </a:xfrm>
        </p:grpSpPr>
        <p:sp>
          <p:nvSpPr>
            <p:cNvPr id="70" name="Freeform 70"/>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71" name="TextBox 71"/>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72" name="Group 72"/>
          <p:cNvGrpSpPr/>
          <p:nvPr/>
        </p:nvGrpSpPr>
        <p:grpSpPr>
          <a:xfrm>
            <a:off x="16782356" y="660818"/>
            <a:ext cx="3144637" cy="520282"/>
            <a:chOff x="0" y="0"/>
            <a:chExt cx="812800" cy="134478"/>
          </a:xfrm>
        </p:grpSpPr>
        <p:sp>
          <p:nvSpPr>
            <p:cNvPr id="73" name="Freeform 73"/>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74" name="TextBox 74"/>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6575498"/>
            <a:ext cx="4212283" cy="3711502"/>
            <a:chOff x="0" y="0"/>
            <a:chExt cx="1109408" cy="977515"/>
          </a:xfrm>
        </p:grpSpPr>
        <p:sp>
          <p:nvSpPr>
            <p:cNvPr id="3" name="Freeform 3"/>
            <p:cNvSpPr/>
            <p:nvPr/>
          </p:nvSpPr>
          <p:spPr>
            <a:xfrm>
              <a:off x="0" y="0"/>
              <a:ext cx="1109408" cy="977515"/>
            </a:xfrm>
            <a:custGeom>
              <a:avLst/>
              <a:gdLst/>
              <a:ahLst/>
              <a:cxnLst/>
              <a:rect l="l" t="t" r="r" b="b"/>
              <a:pathLst>
                <a:path w="1109408" h="977515">
                  <a:moveTo>
                    <a:pt x="0" y="0"/>
                  </a:moveTo>
                  <a:lnTo>
                    <a:pt x="1109408" y="0"/>
                  </a:lnTo>
                  <a:lnTo>
                    <a:pt x="1109408" y="977515"/>
                  </a:lnTo>
                  <a:lnTo>
                    <a:pt x="0" y="977515"/>
                  </a:lnTo>
                  <a:close/>
                </a:path>
              </a:pathLst>
            </a:custGeom>
            <a:solidFill>
              <a:srgbClr val="122D58"/>
            </a:solidFill>
          </p:spPr>
        </p:sp>
        <p:sp>
          <p:nvSpPr>
            <p:cNvPr id="4" name="TextBox 4"/>
            <p:cNvSpPr txBox="1"/>
            <p:nvPr/>
          </p:nvSpPr>
          <p:spPr>
            <a:xfrm>
              <a:off x="0" y="-47625"/>
              <a:ext cx="1109408" cy="102514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0" y="-13063"/>
            <a:ext cx="4212283" cy="6243174"/>
            <a:chOff x="0" y="0"/>
            <a:chExt cx="652593" cy="967231"/>
          </a:xfrm>
        </p:grpSpPr>
        <p:sp>
          <p:nvSpPr>
            <p:cNvPr id="6" name="Freeform 6"/>
            <p:cNvSpPr/>
            <p:nvPr/>
          </p:nvSpPr>
          <p:spPr>
            <a:xfrm>
              <a:off x="0" y="0"/>
              <a:ext cx="652593" cy="967231"/>
            </a:xfrm>
            <a:custGeom>
              <a:avLst/>
              <a:gdLst/>
              <a:ahLst/>
              <a:cxnLst/>
              <a:rect l="l" t="t" r="r" b="b"/>
              <a:pathLst>
                <a:path w="652593" h="967231">
                  <a:moveTo>
                    <a:pt x="0" y="0"/>
                  </a:moveTo>
                  <a:lnTo>
                    <a:pt x="652593" y="0"/>
                  </a:lnTo>
                  <a:lnTo>
                    <a:pt x="652593" y="967231"/>
                  </a:lnTo>
                  <a:lnTo>
                    <a:pt x="0" y="967231"/>
                  </a:lnTo>
                  <a:close/>
                </a:path>
              </a:pathLst>
            </a:custGeom>
            <a:blipFill>
              <a:blip r:embed="rId2"/>
              <a:stretch>
                <a:fillRect l="-61229" r="-61229"/>
              </a:stretch>
            </a:blipFill>
          </p:spPr>
        </p:sp>
      </p:grpSp>
      <p:sp>
        <p:nvSpPr>
          <p:cNvPr id="7" name="Freeform 7"/>
          <p:cNvSpPr/>
          <p:nvPr/>
        </p:nvSpPr>
        <p:spPr>
          <a:xfrm>
            <a:off x="15031128" y="-3373083"/>
            <a:ext cx="5058007" cy="5058007"/>
          </a:xfrm>
          <a:custGeom>
            <a:avLst/>
            <a:gdLst/>
            <a:ahLst/>
            <a:cxnLst/>
            <a:rect l="l" t="t" r="r" b="b"/>
            <a:pathLst>
              <a:path w="5058007" h="5058007">
                <a:moveTo>
                  <a:pt x="0" y="0"/>
                </a:moveTo>
                <a:lnTo>
                  <a:pt x="5058007" y="0"/>
                </a:lnTo>
                <a:lnTo>
                  <a:pt x="5058007" y="5058007"/>
                </a:lnTo>
                <a:lnTo>
                  <a:pt x="0" y="50580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548940" y="2205838"/>
            <a:ext cx="11710360" cy="1957705"/>
          </a:xfrm>
          <a:prstGeom prst="rect">
            <a:avLst/>
          </a:prstGeom>
        </p:spPr>
        <p:txBody>
          <a:bodyPr lIns="0" tIns="0" rIns="0" bIns="0" rtlCol="0" anchor="t">
            <a:spAutoFit/>
          </a:bodyPr>
          <a:lstStyle/>
          <a:p>
            <a:pPr algn="just">
              <a:lnSpc>
                <a:spcPts val="3919"/>
              </a:lnSpc>
            </a:pPr>
            <a:r>
              <a:rPr lang="en-US" sz="2799" b="1">
                <a:solidFill>
                  <a:srgbClr val="000000"/>
                </a:solidFill>
                <a:latin typeface="Montserrat Bold"/>
                <a:ea typeface="Montserrat Bold"/>
                <a:cs typeface="Montserrat Bold"/>
                <a:sym typeface="Montserrat Bold"/>
              </a:rPr>
              <a:t>Giới thiệu về thư viện Streamlit:</a:t>
            </a:r>
          </a:p>
          <a:p>
            <a:pPr algn="just">
              <a:lnSpc>
                <a:spcPts val="3919"/>
              </a:lnSpc>
            </a:pPr>
            <a:r>
              <a:rPr lang="en-US" sz="2799">
                <a:solidFill>
                  <a:srgbClr val="000000"/>
                </a:solidFill>
                <a:latin typeface="Montserrat"/>
                <a:ea typeface="Montserrat"/>
                <a:cs typeface="Montserrat"/>
                <a:sym typeface="Montserrat"/>
              </a:rPr>
              <a:t>Streamlit là một thư viện mã nguồn mở giúp tạo ra các ứng dụng web tương tác với người dùng. </a:t>
            </a:r>
          </a:p>
          <a:p>
            <a:pPr algn="just">
              <a:lnSpc>
                <a:spcPts val="3919"/>
              </a:lnSpc>
            </a:pPr>
            <a:endParaRPr lang="en-US" sz="2799">
              <a:solidFill>
                <a:srgbClr val="000000"/>
              </a:solidFill>
              <a:latin typeface="Montserrat"/>
              <a:ea typeface="Montserrat"/>
              <a:cs typeface="Montserrat"/>
              <a:sym typeface="Montserrat"/>
            </a:endParaRPr>
          </a:p>
        </p:txBody>
      </p:sp>
      <p:sp>
        <p:nvSpPr>
          <p:cNvPr id="9" name="Freeform 9"/>
          <p:cNvSpPr/>
          <p:nvPr/>
        </p:nvSpPr>
        <p:spPr>
          <a:xfrm>
            <a:off x="4677729" y="2253463"/>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796213" y="9168413"/>
            <a:ext cx="2763919" cy="882511"/>
          </a:xfrm>
          <a:custGeom>
            <a:avLst/>
            <a:gdLst/>
            <a:ahLst/>
            <a:cxnLst/>
            <a:rect l="l" t="t" r="r" b="b"/>
            <a:pathLst>
              <a:path w="2763919" h="882511">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5010580" y="554990"/>
            <a:ext cx="10137045" cy="661035"/>
          </a:xfrm>
          <a:prstGeom prst="rect">
            <a:avLst/>
          </a:prstGeom>
        </p:spPr>
        <p:txBody>
          <a:bodyPr lIns="0" tIns="0" rIns="0" bIns="0" rtlCol="0" anchor="t">
            <a:spAutoFit/>
          </a:bodyPr>
          <a:lstStyle/>
          <a:p>
            <a:pPr marL="0" lvl="0" indent="0" algn="l">
              <a:lnSpc>
                <a:spcPts val="5220"/>
              </a:lnSpc>
              <a:spcBef>
                <a:spcPct val="0"/>
              </a:spcBef>
            </a:pPr>
            <a:r>
              <a:rPr lang="en-US" sz="4500" b="1">
                <a:solidFill>
                  <a:srgbClr val="0E2F5F"/>
                </a:solidFill>
                <a:latin typeface="Montserrat Bold"/>
                <a:ea typeface="Montserrat Bold"/>
                <a:cs typeface="Montserrat Bold"/>
                <a:sym typeface="Montserrat Bold"/>
              </a:rPr>
              <a:t>ĐỀ XUẤT ỨNG DỤNG MÔ HÌNH </a:t>
            </a:r>
          </a:p>
        </p:txBody>
      </p:sp>
      <p:sp>
        <p:nvSpPr>
          <p:cNvPr id="12" name="Freeform 12"/>
          <p:cNvSpPr/>
          <p:nvPr/>
        </p:nvSpPr>
        <p:spPr>
          <a:xfrm>
            <a:off x="4677729" y="4357333"/>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09920" y="6708869"/>
            <a:ext cx="3992443" cy="3444761"/>
          </a:xfrm>
          <a:custGeom>
            <a:avLst/>
            <a:gdLst/>
            <a:ahLst/>
            <a:cxnLst/>
            <a:rect l="l" t="t" r="r" b="b"/>
            <a:pathLst>
              <a:path w="3992443" h="3444761">
                <a:moveTo>
                  <a:pt x="0" y="0"/>
                </a:moveTo>
                <a:lnTo>
                  <a:pt x="3992443" y="0"/>
                </a:lnTo>
                <a:lnTo>
                  <a:pt x="3992443" y="3444760"/>
                </a:lnTo>
                <a:lnTo>
                  <a:pt x="0" y="3444760"/>
                </a:lnTo>
                <a:lnTo>
                  <a:pt x="0" y="0"/>
                </a:lnTo>
                <a:close/>
              </a:path>
            </a:pathLst>
          </a:custGeom>
          <a:blipFill>
            <a:blip r:embed="rId9"/>
            <a:stretch>
              <a:fillRect l="-33228" r="-32411"/>
            </a:stretch>
          </a:blipFill>
        </p:spPr>
      </p:sp>
      <p:sp>
        <p:nvSpPr>
          <p:cNvPr id="14" name="TextBox 14"/>
          <p:cNvSpPr txBox="1"/>
          <p:nvPr/>
        </p:nvSpPr>
        <p:spPr>
          <a:xfrm>
            <a:off x="5694011" y="4359459"/>
            <a:ext cx="11556639" cy="4434205"/>
          </a:xfrm>
          <a:prstGeom prst="rect">
            <a:avLst/>
          </a:prstGeom>
        </p:spPr>
        <p:txBody>
          <a:bodyPr lIns="0" tIns="0" rIns="0" bIns="0" rtlCol="0" anchor="t">
            <a:spAutoFit/>
          </a:bodyPr>
          <a:lstStyle/>
          <a:p>
            <a:pPr algn="just">
              <a:lnSpc>
                <a:spcPts val="3919"/>
              </a:lnSpc>
            </a:pPr>
            <a:r>
              <a:rPr lang="en-US" sz="2799" b="1">
                <a:solidFill>
                  <a:srgbClr val="000000"/>
                </a:solidFill>
                <a:latin typeface="Montserrat Bold"/>
                <a:ea typeface="Montserrat Bold"/>
                <a:cs typeface="Montserrat Bold"/>
                <a:sym typeface="Montserrat Bold"/>
              </a:rPr>
              <a:t>Lợi ích:</a:t>
            </a:r>
          </a:p>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Dễ sử dụng:</a:t>
            </a:r>
            <a:r>
              <a:rPr lang="en-US" sz="2799">
                <a:solidFill>
                  <a:srgbClr val="000000"/>
                </a:solidFill>
                <a:latin typeface="Montserrat"/>
                <a:ea typeface="Montserrat"/>
                <a:cs typeface="Montserrat"/>
                <a:sym typeface="Montserrat"/>
              </a:rPr>
              <a:t> Không cần biết HTML, CSS, chỉ cần dùng Python.</a:t>
            </a:r>
          </a:p>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Tự động cập nhật khi thay đổi mã nguồn.</a:t>
            </a:r>
          </a:p>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Tích hợp với Python: </a:t>
            </a:r>
            <a:r>
              <a:rPr lang="en-US" sz="2799">
                <a:solidFill>
                  <a:srgbClr val="000000"/>
                </a:solidFill>
                <a:latin typeface="Montserrat"/>
                <a:ea typeface="Montserrat"/>
                <a:cs typeface="Montserrat"/>
                <a:sym typeface="Montserrat"/>
              </a:rPr>
              <a:t>Hỗ trợ tốt các thư viện của Pyhthon như Numpy, Pandas, Matplotlib.</a:t>
            </a:r>
          </a:p>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Hỗ trợ từ cộng đồng: </a:t>
            </a:r>
            <a:r>
              <a:rPr lang="en-US" sz="2799">
                <a:solidFill>
                  <a:srgbClr val="000000"/>
                </a:solidFill>
                <a:latin typeface="Montserrat"/>
                <a:ea typeface="Montserrat"/>
                <a:cs typeface="Montserrat"/>
                <a:sym typeface="Montserrat"/>
              </a:rPr>
              <a:t>Cộng đồng phát triển mạnh mẽ với nhiều thành phần và tiện ích mở rộng có sẵn, giúp gia tăng các tính năng cho ứng dụng.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741584" y="599749"/>
            <a:ext cx="16804832" cy="1219200"/>
          </a:xfrm>
          <a:prstGeom prst="rect">
            <a:avLst/>
          </a:prstGeom>
        </p:spPr>
        <p:txBody>
          <a:bodyPr lIns="0" tIns="0" rIns="0" bIns="0" rtlCol="0" anchor="t">
            <a:spAutoFit/>
          </a:bodyPr>
          <a:lstStyle/>
          <a:p>
            <a:pPr algn="ctr">
              <a:lnSpc>
                <a:spcPts val="5400"/>
              </a:lnSpc>
            </a:pPr>
            <a:r>
              <a:rPr lang="en-US" sz="4500" b="1">
                <a:solidFill>
                  <a:srgbClr val="122D58"/>
                </a:solidFill>
                <a:latin typeface="Montserrat Bold"/>
                <a:ea typeface="Montserrat Bold"/>
                <a:cs typeface="Montserrat Bold"/>
                <a:sym typeface="Montserrat Bold"/>
              </a:rPr>
              <a:t>ĐỀ XUẤT ỨNG DỤNG MÔ HÌNH</a:t>
            </a:r>
          </a:p>
          <a:p>
            <a:pPr algn="ctr">
              <a:lnSpc>
                <a:spcPts val="4200"/>
              </a:lnSpc>
            </a:pPr>
            <a:r>
              <a:rPr lang="en-US" sz="3500" b="1" i="1">
                <a:solidFill>
                  <a:srgbClr val="000000"/>
                </a:solidFill>
                <a:latin typeface="Montserrat Bold Italics"/>
                <a:ea typeface="Montserrat Bold Italics"/>
                <a:cs typeface="Montserrat Bold Italics"/>
                <a:sym typeface="Montserrat Bold Italics"/>
              </a:rPr>
              <a:t>QUY TRÌNH TRIỂN KHAI </a:t>
            </a:r>
          </a:p>
        </p:txBody>
      </p:sp>
      <p:grpSp>
        <p:nvGrpSpPr>
          <p:cNvPr id="3" name="Group 3"/>
          <p:cNvGrpSpPr/>
          <p:nvPr/>
        </p:nvGrpSpPr>
        <p:grpSpPr>
          <a:xfrm>
            <a:off x="-705636" y="9948212"/>
            <a:ext cx="18993636" cy="2285537"/>
            <a:chOff x="0" y="0"/>
            <a:chExt cx="5804787" cy="698500"/>
          </a:xfrm>
        </p:grpSpPr>
        <p:sp>
          <p:nvSpPr>
            <p:cNvPr id="4" name="Freeform 4"/>
            <p:cNvSpPr/>
            <p:nvPr/>
          </p:nvSpPr>
          <p:spPr>
            <a:xfrm>
              <a:off x="0" y="0"/>
              <a:ext cx="5804787" cy="698500"/>
            </a:xfrm>
            <a:custGeom>
              <a:avLst/>
              <a:gdLst/>
              <a:ahLst/>
              <a:cxnLst/>
              <a:rect l="l" t="t" r="r" b="b"/>
              <a:pathLst>
                <a:path w="5804787" h="698500">
                  <a:moveTo>
                    <a:pt x="5804787" y="349250"/>
                  </a:moveTo>
                  <a:lnTo>
                    <a:pt x="5601587" y="698500"/>
                  </a:lnTo>
                  <a:lnTo>
                    <a:pt x="203200" y="698500"/>
                  </a:lnTo>
                  <a:lnTo>
                    <a:pt x="0" y="349250"/>
                  </a:lnTo>
                  <a:lnTo>
                    <a:pt x="203200" y="0"/>
                  </a:lnTo>
                  <a:lnTo>
                    <a:pt x="5601587" y="0"/>
                  </a:lnTo>
                  <a:lnTo>
                    <a:pt x="5804787" y="349250"/>
                  </a:lnTo>
                  <a:close/>
                </a:path>
              </a:pathLst>
            </a:custGeom>
            <a:solidFill>
              <a:srgbClr val="122D58"/>
            </a:solidFill>
          </p:spPr>
        </p:sp>
        <p:sp>
          <p:nvSpPr>
            <p:cNvPr id="5" name="TextBox 5"/>
            <p:cNvSpPr txBox="1"/>
            <p:nvPr/>
          </p:nvSpPr>
          <p:spPr>
            <a:xfrm>
              <a:off x="114300" y="-38100"/>
              <a:ext cx="5576187"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6" name="Group 6"/>
          <p:cNvGrpSpPr/>
          <p:nvPr/>
        </p:nvGrpSpPr>
        <p:grpSpPr>
          <a:xfrm>
            <a:off x="-3072156" y="9948212"/>
            <a:ext cx="3133626" cy="2285537"/>
            <a:chOff x="0" y="0"/>
            <a:chExt cx="957691" cy="698500"/>
          </a:xfrm>
        </p:grpSpPr>
        <p:sp>
          <p:nvSpPr>
            <p:cNvPr id="7" name="Freeform 7"/>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8" name="TextBox 8"/>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9" name="Group 9"/>
          <p:cNvGrpSpPr/>
          <p:nvPr/>
        </p:nvGrpSpPr>
        <p:grpSpPr>
          <a:xfrm>
            <a:off x="1660885" y="9948212"/>
            <a:ext cx="3133626" cy="2285537"/>
            <a:chOff x="0" y="0"/>
            <a:chExt cx="957691" cy="698500"/>
          </a:xfrm>
        </p:grpSpPr>
        <p:sp>
          <p:nvSpPr>
            <p:cNvPr id="10" name="Freeform 10"/>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1" name="TextBox 11"/>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2" name="Group 12"/>
          <p:cNvGrpSpPr/>
          <p:nvPr/>
        </p:nvGrpSpPr>
        <p:grpSpPr>
          <a:xfrm>
            <a:off x="6393927" y="9948212"/>
            <a:ext cx="3133626" cy="2285537"/>
            <a:chOff x="0" y="0"/>
            <a:chExt cx="957691" cy="698500"/>
          </a:xfrm>
        </p:grpSpPr>
        <p:sp>
          <p:nvSpPr>
            <p:cNvPr id="13" name="Freeform 13"/>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4" name="TextBox 14"/>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5" name="Group 15"/>
          <p:cNvGrpSpPr/>
          <p:nvPr/>
        </p:nvGrpSpPr>
        <p:grpSpPr>
          <a:xfrm>
            <a:off x="11126968" y="9948212"/>
            <a:ext cx="3133626" cy="2285537"/>
            <a:chOff x="0" y="0"/>
            <a:chExt cx="957691" cy="698500"/>
          </a:xfrm>
        </p:grpSpPr>
        <p:sp>
          <p:nvSpPr>
            <p:cNvPr id="16" name="Freeform 16"/>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17" name="TextBox 17"/>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8" name="Group 18"/>
          <p:cNvGrpSpPr/>
          <p:nvPr/>
        </p:nvGrpSpPr>
        <p:grpSpPr>
          <a:xfrm>
            <a:off x="15860010" y="9948212"/>
            <a:ext cx="3133626" cy="2285537"/>
            <a:chOff x="0" y="0"/>
            <a:chExt cx="957691" cy="698500"/>
          </a:xfrm>
        </p:grpSpPr>
        <p:sp>
          <p:nvSpPr>
            <p:cNvPr id="19" name="Freeform 19"/>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20" name="TextBox 20"/>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1" name="Group 21"/>
          <p:cNvGrpSpPr/>
          <p:nvPr/>
        </p:nvGrpSpPr>
        <p:grpSpPr>
          <a:xfrm>
            <a:off x="18226531" y="9948212"/>
            <a:ext cx="3133626" cy="2285537"/>
            <a:chOff x="0" y="0"/>
            <a:chExt cx="957691" cy="698500"/>
          </a:xfrm>
        </p:grpSpPr>
        <p:sp>
          <p:nvSpPr>
            <p:cNvPr id="22" name="Freeform 22"/>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23" name="TextBox 23"/>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4" name="Group 24"/>
          <p:cNvGrpSpPr/>
          <p:nvPr/>
        </p:nvGrpSpPr>
        <p:grpSpPr>
          <a:xfrm>
            <a:off x="-4006574" y="-369454"/>
            <a:ext cx="7009358" cy="1159703"/>
            <a:chOff x="0" y="0"/>
            <a:chExt cx="1250766" cy="206940"/>
          </a:xfrm>
        </p:grpSpPr>
        <p:sp>
          <p:nvSpPr>
            <p:cNvPr id="25" name="Freeform 25"/>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26" name="TextBox 26"/>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27" name="Group 27"/>
          <p:cNvGrpSpPr/>
          <p:nvPr/>
        </p:nvGrpSpPr>
        <p:grpSpPr>
          <a:xfrm>
            <a:off x="-1748459" y="508418"/>
            <a:ext cx="3144637" cy="520282"/>
            <a:chOff x="0" y="0"/>
            <a:chExt cx="1250766" cy="206940"/>
          </a:xfrm>
        </p:grpSpPr>
        <p:sp>
          <p:nvSpPr>
            <p:cNvPr id="28" name="Freeform 28"/>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29" name="TextBox 29"/>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30" name="Group 30"/>
          <p:cNvGrpSpPr/>
          <p:nvPr/>
        </p:nvGrpSpPr>
        <p:grpSpPr>
          <a:xfrm>
            <a:off x="14410002" y="-369454"/>
            <a:ext cx="7009358" cy="1138013"/>
            <a:chOff x="0" y="0"/>
            <a:chExt cx="812800" cy="131963"/>
          </a:xfrm>
        </p:grpSpPr>
        <p:sp>
          <p:nvSpPr>
            <p:cNvPr id="31" name="Freeform 31"/>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32" name="TextBox 32"/>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33" name="Group 33"/>
          <p:cNvGrpSpPr/>
          <p:nvPr/>
        </p:nvGrpSpPr>
        <p:grpSpPr>
          <a:xfrm>
            <a:off x="16629956" y="508418"/>
            <a:ext cx="3144637" cy="520282"/>
            <a:chOff x="0" y="0"/>
            <a:chExt cx="812800" cy="134478"/>
          </a:xfrm>
        </p:grpSpPr>
        <p:sp>
          <p:nvSpPr>
            <p:cNvPr id="34" name="Freeform 34"/>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35" name="TextBox 35"/>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36" name="Group 36"/>
          <p:cNvGrpSpPr/>
          <p:nvPr/>
        </p:nvGrpSpPr>
        <p:grpSpPr>
          <a:xfrm>
            <a:off x="-3854174" y="-217054"/>
            <a:ext cx="7009358" cy="1159703"/>
            <a:chOff x="0" y="0"/>
            <a:chExt cx="1250766" cy="206940"/>
          </a:xfrm>
        </p:grpSpPr>
        <p:sp>
          <p:nvSpPr>
            <p:cNvPr id="37" name="Freeform 37"/>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38" name="TextBox 38"/>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39" name="Group 39"/>
          <p:cNvGrpSpPr/>
          <p:nvPr/>
        </p:nvGrpSpPr>
        <p:grpSpPr>
          <a:xfrm>
            <a:off x="-1596059" y="660818"/>
            <a:ext cx="3144637" cy="520282"/>
            <a:chOff x="0" y="0"/>
            <a:chExt cx="1250766" cy="206940"/>
          </a:xfrm>
        </p:grpSpPr>
        <p:sp>
          <p:nvSpPr>
            <p:cNvPr id="40" name="Freeform 40"/>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41" name="TextBox 41"/>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42" name="Group 42"/>
          <p:cNvGrpSpPr/>
          <p:nvPr/>
        </p:nvGrpSpPr>
        <p:grpSpPr>
          <a:xfrm>
            <a:off x="14562402" y="-217054"/>
            <a:ext cx="7009358" cy="1138013"/>
            <a:chOff x="0" y="0"/>
            <a:chExt cx="812800" cy="131963"/>
          </a:xfrm>
        </p:grpSpPr>
        <p:sp>
          <p:nvSpPr>
            <p:cNvPr id="43" name="Freeform 43"/>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44" name="TextBox 44"/>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45" name="Group 45"/>
          <p:cNvGrpSpPr/>
          <p:nvPr/>
        </p:nvGrpSpPr>
        <p:grpSpPr>
          <a:xfrm>
            <a:off x="16782356" y="660818"/>
            <a:ext cx="3144637" cy="520282"/>
            <a:chOff x="0" y="0"/>
            <a:chExt cx="812800" cy="134478"/>
          </a:xfrm>
        </p:grpSpPr>
        <p:sp>
          <p:nvSpPr>
            <p:cNvPr id="46" name="Freeform 46"/>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47" name="TextBox 47"/>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48" name="Group 48"/>
          <p:cNvGrpSpPr/>
          <p:nvPr/>
        </p:nvGrpSpPr>
        <p:grpSpPr>
          <a:xfrm>
            <a:off x="-2919756" y="10100612"/>
            <a:ext cx="3133626" cy="2285537"/>
            <a:chOff x="0" y="0"/>
            <a:chExt cx="957691" cy="698500"/>
          </a:xfrm>
        </p:grpSpPr>
        <p:sp>
          <p:nvSpPr>
            <p:cNvPr id="49" name="Freeform 49"/>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50" name="TextBox 50"/>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51" name="Group 51"/>
          <p:cNvGrpSpPr/>
          <p:nvPr/>
        </p:nvGrpSpPr>
        <p:grpSpPr>
          <a:xfrm>
            <a:off x="11844322" y="3170460"/>
            <a:ext cx="8933058" cy="1684148"/>
            <a:chOff x="0" y="0"/>
            <a:chExt cx="2352739" cy="443562"/>
          </a:xfrm>
        </p:grpSpPr>
        <p:sp>
          <p:nvSpPr>
            <p:cNvPr id="52" name="Freeform 52"/>
            <p:cNvSpPr/>
            <p:nvPr/>
          </p:nvSpPr>
          <p:spPr>
            <a:xfrm>
              <a:off x="0" y="0"/>
              <a:ext cx="2352740" cy="443562"/>
            </a:xfrm>
            <a:custGeom>
              <a:avLst/>
              <a:gdLst/>
              <a:ahLst/>
              <a:cxnLst/>
              <a:rect l="l" t="t" r="r" b="b"/>
              <a:pathLst>
                <a:path w="2352740" h="443562">
                  <a:moveTo>
                    <a:pt x="0" y="0"/>
                  </a:moveTo>
                  <a:lnTo>
                    <a:pt x="2352740" y="0"/>
                  </a:lnTo>
                  <a:lnTo>
                    <a:pt x="2352740" y="443562"/>
                  </a:lnTo>
                  <a:lnTo>
                    <a:pt x="0" y="443562"/>
                  </a:lnTo>
                  <a:close/>
                </a:path>
              </a:pathLst>
            </a:custGeom>
            <a:solidFill>
              <a:srgbClr val="051D64"/>
            </a:solidFill>
          </p:spPr>
        </p:sp>
        <p:sp>
          <p:nvSpPr>
            <p:cNvPr id="53" name="TextBox 53"/>
            <p:cNvSpPr txBox="1"/>
            <p:nvPr/>
          </p:nvSpPr>
          <p:spPr>
            <a:xfrm>
              <a:off x="0" y="-57150"/>
              <a:ext cx="2352739" cy="500712"/>
            </a:xfrm>
            <a:prstGeom prst="rect">
              <a:avLst/>
            </a:prstGeom>
          </p:spPr>
          <p:txBody>
            <a:bodyPr lIns="50800" tIns="50800" rIns="50800" bIns="50800" rtlCol="0" anchor="ctr"/>
            <a:lstStyle/>
            <a:p>
              <a:pPr algn="ctr">
                <a:lnSpc>
                  <a:spcPts val="4200"/>
                </a:lnSpc>
              </a:pPr>
              <a:endParaRPr/>
            </a:p>
          </p:txBody>
        </p:sp>
      </p:grpSp>
      <p:grpSp>
        <p:nvGrpSpPr>
          <p:cNvPr id="54" name="Group 54"/>
          <p:cNvGrpSpPr/>
          <p:nvPr/>
        </p:nvGrpSpPr>
        <p:grpSpPr>
          <a:xfrm>
            <a:off x="12960294" y="7374619"/>
            <a:ext cx="8933058" cy="1684148"/>
            <a:chOff x="0" y="0"/>
            <a:chExt cx="2352739" cy="443562"/>
          </a:xfrm>
        </p:grpSpPr>
        <p:sp>
          <p:nvSpPr>
            <p:cNvPr id="55" name="Freeform 55"/>
            <p:cNvSpPr/>
            <p:nvPr/>
          </p:nvSpPr>
          <p:spPr>
            <a:xfrm>
              <a:off x="0" y="0"/>
              <a:ext cx="2352740" cy="443562"/>
            </a:xfrm>
            <a:custGeom>
              <a:avLst/>
              <a:gdLst/>
              <a:ahLst/>
              <a:cxnLst/>
              <a:rect l="l" t="t" r="r" b="b"/>
              <a:pathLst>
                <a:path w="2352740" h="443562">
                  <a:moveTo>
                    <a:pt x="0" y="0"/>
                  </a:moveTo>
                  <a:lnTo>
                    <a:pt x="2352740" y="0"/>
                  </a:lnTo>
                  <a:lnTo>
                    <a:pt x="2352740" y="443562"/>
                  </a:lnTo>
                  <a:lnTo>
                    <a:pt x="0" y="443562"/>
                  </a:lnTo>
                  <a:close/>
                </a:path>
              </a:pathLst>
            </a:custGeom>
            <a:solidFill>
              <a:srgbClr val="051D64"/>
            </a:solidFill>
          </p:spPr>
        </p:sp>
        <p:sp>
          <p:nvSpPr>
            <p:cNvPr id="56" name="TextBox 56"/>
            <p:cNvSpPr txBox="1"/>
            <p:nvPr/>
          </p:nvSpPr>
          <p:spPr>
            <a:xfrm>
              <a:off x="0" y="-57150"/>
              <a:ext cx="2352739" cy="500712"/>
            </a:xfrm>
            <a:prstGeom prst="rect">
              <a:avLst/>
            </a:prstGeom>
          </p:spPr>
          <p:txBody>
            <a:bodyPr lIns="50800" tIns="50800" rIns="50800" bIns="50800" rtlCol="0" anchor="ctr"/>
            <a:lstStyle/>
            <a:p>
              <a:pPr algn="ctr">
                <a:lnSpc>
                  <a:spcPts val="4200"/>
                </a:lnSpc>
              </a:pPr>
              <a:endParaRPr/>
            </a:p>
          </p:txBody>
        </p:sp>
      </p:grpSp>
      <p:sp>
        <p:nvSpPr>
          <p:cNvPr id="57" name="Freeform 57"/>
          <p:cNvSpPr/>
          <p:nvPr/>
        </p:nvSpPr>
        <p:spPr>
          <a:xfrm>
            <a:off x="10548889" y="6070933"/>
            <a:ext cx="6997527" cy="3708690"/>
          </a:xfrm>
          <a:custGeom>
            <a:avLst/>
            <a:gdLst/>
            <a:ahLst/>
            <a:cxnLst/>
            <a:rect l="l" t="t" r="r" b="b"/>
            <a:pathLst>
              <a:path w="6997527" h="3708690">
                <a:moveTo>
                  <a:pt x="0" y="0"/>
                </a:moveTo>
                <a:lnTo>
                  <a:pt x="6997527" y="0"/>
                </a:lnTo>
                <a:lnTo>
                  <a:pt x="6997527" y="3708690"/>
                </a:lnTo>
                <a:lnTo>
                  <a:pt x="0" y="3708690"/>
                </a:lnTo>
                <a:lnTo>
                  <a:pt x="0" y="0"/>
                </a:lnTo>
                <a:close/>
              </a:path>
            </a:pathLst>
          </a:custGeom>
          <a:blipFill>
            <a:blip r:embed="rId2"/>
            <a:stretch>
              <a:fillRect/>
            </a:stretch>
          </a:blipFill>
          <a:ln w="28575" cap="sq">
            <a:solidFill>
              <a:srgbClr val="000000"/>
            </a:solidFill>
            <a:prstDash val="solid"/>
            <a:miter/>
          </a:ln>
        </p:spPr>
      </p:sp>
      <p:sp>
        <p:nvSpPr>
          <p:cNvPr id="58" name="Freeform 58"/>
          <p:cNvSpPr/>
          <p:nvPr/>
        </p:nvSpPr>
        <p:spPr>
          <a:xfrm>
            <a:off x="10548889" y="2430486"/>
            <a:ext cx="6997527" cy="3460734"/>
          </a:xfrm>
          <a:custGeom>
            <a:avLst/>
            <a:gdLst/>
            <a:ahLst/>
            <a:cxnLst/>
            <a:rect l="l" t="t" r="r" b="b"/>
            <a:pathLst>
              <a:path w="6997527" h="3460734">
                <a:moveTo>
                  <a:pt x="0" y="0"/>
                </a:moveTo>
                <a:lnTo>
                  <a:pt x="6997527" y="0"/>
                </a:lnTo>
                <a:lnTo>
                  <a:pt x="6997527" y="3460734"/>
                </a:lnTo>
                <a:lnTo>
                  <a:pt x="0" y="3460734"/>
                </a:lnTo>
                <a:lnTo>
                  <a:pt x="0" y="0"/>
                </a:lnTo>
                <a:close/>
              </a:path>
            </a:pathLst>
          </a:custGeom>
          <a:blipFill>
            <a:blip r:embed="rId3"/>
            <a:stretch>
              <a:fillRect/>
            </a:stretch>
          </a:blipFill>
          <a:ln w="28575" cap="sq">
            <a:solidFill>
              <a:srgbClr val="000000"/>
            </a:solidFill>
            <a:prstDash val="solid"/>
            <a:miter/>
          </a:ln>
        </p:spPr>
      </p:sp>
      <p:sp>
        <p:nvSpPr>
          <p:cNvPr id="59" name="Freeform 59"/>
          <p:cNvSpPr/>
          <p:nvPr/>
        </p:nvSpPr>
        <p:spPr>
          <a:xfrm>
            <a:off x="362776" y="2463370"/>
            <a:ext cx="1906178" cy="1622634"/>
          </a:xfrm>
          <a:custGeom>
            <a:avLst/>
            <a:gdLst/>
            <a:ahLst/>
            <a:cxnLst/>
            <a:rect l="l" t="t" r="r" b="b"/>
            <a:pathLst>
              <a:path w="1906178" h="1622634">
                <a:moveTo>
                  <a:pt x="0" y="0"/>
                </a:moveTo>
                <a:lnTo>
                  <a:pt x="1906178" y="0"/>
                </a:lnTo>
                <a:lnTo>
                  <a:pt x="1906178" y="1622634"/>
                </a:lnTo>
                <a:lnTo>
                  <a:pt x="0" y="162263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60" name="Freeform 60"/>
          <p:cNvSpPr/>
          <p:nvPr/>
        </p:nvSpPr>
        <p:spPr>
          <a:xfrm>
            <a:off x="362776" y="4722764"/>
            <a:ext cx="1906178" cy="1622634"/>
          </a:xfrm>
          <a:custGeom>
            <a:avLst/>
            <a:gdLst/>
            <a:ahLst/>
            <a:cxnLst/>
            <a:rect l="l" t="t" r="r" b="b"/>
            <a:pathLst>
              <a:path w="1906178" h="1622634">
                <a:moveTo>
                  <a:pt x="0" y="0"/>
                </a:moveTo>
                <a:lnTo>
                  <a:pt x="1906178" y="0"/>
                </a:lnTo>
                <a:lnTo>
                  <a:pt x="1906178" y="1622635"/>
                </a:lnTo>
                <a:lnTo>
                  <a:pt x="0" y="162263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1" name="Freeform 61"/>
          <p:cNvSpPr/>
          <p:nvPr/>
        </p:nvSpPr>
        <p:spPr>
          <a:xfrm>
            <a:off x="362776" y="7003306"/>
            <a:ext cx="1906178" cy="1622634"/>
          </a:xfrm>
          <a:custGeom>
            <a:avLst/>
            <a:gdLst/>
            <a:ahLst/>
            <a:cxnLst/>
            <a:rect l="l" t="t" r="r" b="b"/>
            <a:pathLst>
              <a:path w="1906178" h="1622634">
                <a:moveTo>
                  <a:pt x="0" y="0"/>
                </a:moveTo>
                <a:lnTo>
                  <a:pt x="1906178" y="0"/>
                </a:lnTo>
                <a:lnTo>
                  <a:pt x="1906178" y="1622634"/>
                </a:lnTo>
                <a:lnTo>
                  <a:pt x="0" y="162263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2" name="TextBox 62"/>
          <p:cNvSpPr txBox="1"/>
          <p:nvPr/>
        </p:nvSpPr>
        <p:spPr>
          <a:xfrm>
            <a:off x="2644618" y="2519838"/>
            <a:ext cx="7358894" cy="1462074"/>
          </a:xfrm>
          <a:prstGeom prst="rect">
            <a:avLst/>
          </a:prstGeom>
        </p:spPr>
        <p:txBody>
          <a:bodyPr lIns="0" tIns="0" rIns="0" bIns="0" rtlCol="0" anchor="t">
            <a:spAutoFit/>
          </a:bodyPr>
          <a:lstStyle/>
          <a:p>
            <a:pPr algn="just">
              <a:lnSpc>
                <a:spcPts val="3938"/>
              </a:lnSpc>
            </a:pPr>
            <a:r>
              <a:rPr lang="en-US" sz="2813" b="1">
                <a:solidFill>
                  <a:srgbClr val="000000"/>
                </a:solidFill>
                <a:latin typeface="Montserrat Bold"/>
                <a:ea typeface="Montserrat Bold"/>
                <a:cs typeface="Montserrat Bold"/>
                <a:sym typeface="Montserrat Bold"/>
              </a:rPr>
              <a:t>Tải mô hình học máy: </a:t>
            </a:r>
            <a:r>
              <a:rPr lang="en-US" sz="2813">
                <a:solidFill>
                  <a:srgbClr val="000000"/>
                </a:solidFill>
                <a:latin typeface="Montserrat"/>
                <a:ea typeface="Montserrat"/>
                <a:cs typeface="Montserrat"/>
                <a:sym typeface="Montserrat"/>
              </a:rPr>
              <a:t>Sử dụng thư viện joblib để tải mô hình học máy XGBoost từ file đã lưu sau quá trình huấn luyện</a:t>
            </a:r>
          </a:p>
        </p:txBody>
      </p:sp>
      <p:sp>
        <p:nvSpPr>
          <p:cNvPr id="63" name="TextBox 63"/>
          <p:cNvSpPr txBox="1"/>
          <p:nvPr/>
        </p:nvSpPr>
        <p:spPr>
          <a:xfrm>
            <a:off x="2644618" y="4541107"/>
            <a:ext cx="7358894" cy="1957374"/>
          </a:xfrm>
          <a:prstGeom prst="rect">
            <a:avLst/>
          </a:prstGeom>
        </p:spPr>
        <p:txBody>
          <a:bodyPr lIns="0" tIns="0" rIns="0" bIns="0" rtlCol="0" anchor="t">
            <a:spAutoFit/>
          </a:bodyPr>
          <a:lstStyle/>
          <a:p>
            <a:pPr algn="just">
              <a:lnSpc>
                <a:spcPts val="3938"/>
              </a:lnSpc>
            </a:pPr>
            <a:r>
              <a:rPr lang="en-US" sz="2813" b="1">
                <a:solidFill>
                  <a:srgbClr val="000000"/>
                </a:solidFill>
                <a:latin typeface="Montserrat Bold"/>
                <a:ea typeface="Montserrat Bold"/>
                <a:cs typeface="Montserrat Bold"/>
                <a:sym typeface="Montserrat Bold"/>
              </a:rPr>
              <a:t>Tạo các trường nhập thông tin:</a:t>
            </a:r>
            <a:r>
              <a:rPr lang="en-US" sz="2813">
                <a:solidFill>
                  <a:srgbClr val="000000"/>
                </a:solidFill>
                <a:latin typeface="Montserrat"/>
                <a:ea typeface="Montserrat"/>
                <a:cs typeface="Montserrat"/>
                <a:sym typeface="Montserrat"/>
              </a:rPr>
              <a:t> Sử dụng các hàm như st.number_input(), st.selectbox() để tạo các trường nhập thông tin</a:t>
            </a:r>
          </a:p>
        </p:txBody>
      </p:sp>
      <p:sp>
        <p:nvSpPr>
          <p:cNvPr id="64" name="TextBox 64"/>
          <p:cNvSpPr txBox="1"/>
          <p:nvPr/>
        </p:nvSpPr>
        <p:spPr>
          <a:xfrm>
            <a:off x="2644618" y="7200603"/>
            <a:ext cx="7358894" cy="1462074"/>
          </a:xfrm>
          <a:prstGeom prst="rect">
            <a:avLst/>
          </a:prstGeom>
        </p:spPr>
        <p:txBody>
          <a:bodyPr lIns="0" tIns="0" rIns="0" bIns="0" rtlCol="0" anchor="t">
            <a:spAutoFit/>
          </a:bodyPr>
          <a:lstStyle/>
          <a:p>
            <a:pPr algn="just">
              <a:lnSpc>
                <a:spcPts val="3938"/>
              </a:lnSpc>
            </a:pPr>
            <a:r>
              <a:rPr lang="en-US" sz="2813" b="1">
                <a:solidFill>
                  <a:srgbClr val="000000"/>
                </a:solidFill>
                <a:latin typeface="Montserrat Bold"/>
                <a:ea typeface="Montserrat Bold"/>
                <a:cs typeface="Montserrat Bold"/>
                <a:sym typeface="Montserrat Bold"/>
              </a:rPr>
              <a:t>Dự đoán và hiển thị kết quả: </a:t>
            </a:r>
            <a:r>
              <a:rPr lang="en-US" sz="2813">
                <a:solidFill>
                  <a:srgbClr val="000000"/>
                </a:solidFill>
                <a:latin typeface="Montserrat"/>
                <a:ea typeface="Montserrat"/>
                <a:cs typeface="Montserrat"/>
                <a:sym typeface="Montserrat"/>
              </a:rPr>
              <a:t>Sử dụng hàm st.write() để trả về kết quả dự đoán về hạn mức tín dụng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5651448" y="-4251511"/>
            <a:ext cx="6248748" cy="5370018"/>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D1C24"/>
            </a:solidFill>
          </p:spPr>
        </p:sp>
        <p:sp>
          <p:nvSpPr>
            <p:cNvPr id="4" name="TextBox 4"/>
            <p:cNvSpPr txBox="1"/>
            <p:nvPr/>
          </p:nvSpPr>
          <p:spPr>
            <a:xfrm>
              <a:off x="114300" y="-38100"/>
              <a:ext cx="584200" cy="736600"/>
            </a:xfrm>
            <a:prstGeom prst="rect">
              <a:avLst/>
            </a:prstGeom>
          </p:spPr>
          <p:txBody>
            <a:bodyPr lIns="34169" tIns="34169" rIns="34169" bIns="34169" rtlCol="0" anchor="ctr"/>
            <a:lstStyle/>
            <a:p>
              <a:pPr algn="ctr">
                <a:lnSpc>
                  <a:spcPts val="2659"/>
                </a:lnSpc>
                <a:spcBef>
                  <a:spcPct val="0"/>
                </a:spcBef>
              </a:pPr>
              <a:endParaRPr/>
            </a:p>
          </p:txBody>
        </p:sp>
      </p:grpSp>
      <p:grpSp>
        <p:nvGrpSpPr>
          <p:cNvPr id="5" name="Group 5"/>
          <p:cNvGrpSpPr/>
          <p:nvPr/>
        </p:nvGrpSpPr>
        <p:grpSpPr>
          <a:xfrm>
            <a:off x="-3657842" y="-4251511"/>
            <a:ext cx="6248748" cy="5370018"/>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D1C24"/>
            </a:solidFill>
          </p:spPr>
        </p:sp>
        <p:sp>
          <p:nvSpPr>
            <p:cNvPr id="7" name="TextBox 7"/>
            <p:cNvSpPr txBox="1"/>
            <p:nvPr/>
          </p:nvSpPr>
          <p:spPr>
            <a:xfrm>
              <a:off x="114300" y="-38100"/>
              <a:ext cx="584200" cy="736600"/>
            </a:xfrm>
            <a:prstGeom prst="rect">
              <a:avLst/>
            </a:prstGeom>
          </p:spPr>
          <p:txBody>
            <a:bodyPr lIns="34169" tIns="34169" rIns="34169" bIns="34169" rtlCol="0" anchor="ctr"/>
            <a:lstStyle/>
            <a:p>
              <a:pPr algn="ctr">
                <a:lnSpc>
                  <a:spcPts val="2659"/>
                </a:lnSpc>
                <a:spcBef>
                  <a:spcPct val="0"/>
                </a:spcBef>
              </a:pPr>
              <a:endParaRPr/>
            </a:p>
          </p:txBody>
        </p:sp>
      </p:grpSp>
      <p:grpSp>
        <p:nvGrpSpPr>
          <p:cNvPr id="8" name="Group 8"/>
          <p:cNvGrpSpPr/>
          <p:nvPr/>
        </p:nvGrpSpPr>
        <p:grpSpPr>
          <a:xfrm>
            <a:off x="16732369" y="-3223247"/>
            <a:ext cx="6248748" cy="5370018"/>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473B4"/>
            </a:solidFill>
          </p:spPr>
        </p:sp>
        <p:sp>
          <p:nvSpPr>
            <p:cNvPr id="10" name="TextBox 10"/>
            <p:cNvSpPr txBox="1"/>
            <p:nvPr/>
          </p:nvSpPr>
          <p:spPr>
            <a:xfrm>
              <a:off x="114300" y="-38100"/>
              <a:ext cx="584200" cy="736600"/>
            </a:xfrm>
            <a:prstGeom prst="rect">
              <a:avLst/>
            </a:prstGeom>
          </p:spPr>
          <p:txBody>
            <a:bodyPr lIns="34169" tIns="34169" rIns="34169" bIns="34169" rtlCol="0" anchor="ctr"/>
            <a:lstStyle/>
            <a:p>
              <a:pPr algn="ctr">
                <a:lnSpc>
                  <a:spcPts val="2659"/>
                </a:lnSpc>
                <a:spcBef>
                  <a:spcPct val="0"/>
                </a:spcBef>
              </a:pPr>
              <a:endParaRPr/>
            </a:p>
          </p:txBody>
        </p:sp>
      </p:grpSp>
      <p:grpSp>
        <p:nvGrpSpPr>
          <p:cNvPr id="11" name="Group 11"/>
          <p:cNvGrpSpPr/>
          <p:nvPr/>
        </p:nvGrpSpPr>
        <p:grpSpPr>
          <a:xfrm>
            <a:off x="-4741743" y="-3223247"/>
            <a:ext cx="6248748" cy="5370018"/>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473B4"/>
            </a:solidFill>
          </p:spPr>
        </p:sp>
        <p:sp>
          <p:nvSpPr>
            <p:cNvPr id="13" name="TextBox 13"/>
            <p:cNvSpPr txBox="1"/>
            <p:nvPr/>
          </p:nvSpPr>
          <p:spPr>
            <a:xfrm>
              <a:off x="114300" y="-38100"/>
              <a:ext cx="584200" cy="736600"/>
            </a:xfrm>
            <a:prstGeom prst="rect">
              <a:avLst/>
            </a:prstGeom>
          </p:spPr>
          <p:txBody>
            <a:bodyPr lIns="34169" tIns="34169" rIns="34169" bIns="34169" rtlCol="0" anchor="ctr"/>
            <a:lstStyle/>
            <a:p>
              <a:pPr algn="ctr">
                <a:lnSpc>
                  <a:spcPts val="2659"/>
                </a:lnSpc>
                <a:spcBef>
                  <a:spcPct val="0"/>
                </a:spcBef>
              </a:pPr>
              <a:endParaRPr/>
            </a:p>
          </p:txBody>
        </p:sp>
      </p:grpSp>
      <p:sp>
        <p:nvSpPr>
          <p:cNvPr id="14" name="TextBox 14"/>
          <p:cNvSpPr txBox="1"/>
          <p:nvPr/>
        </p:nvSpPr>
        <p:spPr>
          <a:xfrm>
            <a:off x="1028700" y="776423"/>
            <a:ext cx="16181974" cy="1260475"/>
          </a:xfrm>
          <a:prstGeom prst="rect">
            <a:avLst/>
          </a:prstGeom>
        </p:spPr>
        <p:txBody>
          <a:bodyPr lIns="0" tIns="0" rIns="0" bIns="0" rtlCol="0" anchor="t">
            <a:spAutoFit/>
          </a:bodyPr>
          <a:lstStyle/>
          <a:p>
            <a:pPr algn="ctr">
              <a:lnSpc>
                <a:spcPts val="5400"/>
              </a:lnSpc>
            </a:pPr>
            <a:r>
              <a:rPr lang="en-US" sz="4500" b="1">
                <a:solidFill>
                  <a:srgbClr val="122D58"/>
                </a:solidFill>
                <a:latin typeface="Montserrat Bold"/>
                <a:ea typeface="Montserrat Bold"/>
                <a:cs typeface="Montserrat Bold"/>
                <a:sym typeface="Montserrat Bold"/>
              </a:rPr>
              <a:t>ĐỀ XUẤT ỨNG DỤNG MÔ HÌNH </a:t>
            </a:r>
          </a:p>
          <a:p>
            <a:pPr algn="ctr">
              <a:lnSpc>
                <a:spcPts val="4900"/>
              </a:lnSpc>
            </a:pPr>
            <a:r>
              <a:rPr lang="en-US" sz="3500" b="1" i="1">
                <a:solidFill>
                  <a:srgbClr val="000000"/>
                </a:solidFill>
                <a:latin typeface="Montserrat Bold Italics"/>
                <a:ea typeface="Montserrat Bold Italics"/>
                <a:cs typeface="Montserrat Bold Italics"/>
                <a:sym typeface="Montserrat Bold Italics"/>
              </a:rPr>
              <a:t>HƯỚNG DẪN THỰC HIỆN</a:t>
            </a:r>
          </a:p>
        </p:txBody>
      </p:sp>
      <p:grpSp>
        <p:nvGrpSpPr>
          <p:cNvPr id="15" name="Group 15"/>
          <p:cNvGrpSpPr/>
          <p:nvPr/>
        </p:nvGrpSpPr>
        <p:grpSpPr>
          <a:xfrm>
            <a:off x="-705636" y="9948212"/>
            <a:ext cx="18993636" cy="2285537"/>
            <a:chOff x="0" y="0"/>
            <a:chExt cx="5804787" cy="698500"/>
          </a:xfrm>
        </p:grpSpPr>
        <p:sp>
          <p:nvSpPr>
            <p:cNvPr id="16" name="Freeform 16"/>
            <p:cNvSpPr/>
            <p:nvPr/>
          </p:nvSpPr>
          <p:spPr>
            <a:xfrm>
              <a:off x="0" y="0"/>
              <a:ext cx="5804787" cy="698500"/>
            </a:xfrm>
            <a:custGeom>
              <a:avLst/>
              <a:gdLst/>
              <a:ahLst/>
              <a:cxnLst/>
              <a:rect l="l" t="t" r="r" b="b"/>
              <a:pathLst>
                <a:path w="5804787" h="698500">
                  <a:moveTo>
                    <a:pt x="5804787" y="349250"/>
                  </a:moveTo>
                  <a:lnTo>
                    <a:pt x="5601587" y="698500"/>
                  </a:lnTo>
                  <a:lnTo>
                    <a:pt x="203200" y="698500"/>
                  </a:lnTo>
                  <a:lnTo>
                    <a:pt x="0" y="349250"/>
                  </a:lnTo>
                  <a:lnTo>
                    <a:pt x="203200" y="0"/>
                  </a:lnTo>
                  <a:lnTo>
                    <a:pt x="5601587" y="0"/>
                  </a:lnTo>
                  <a:lnTo>
                    <a:pt x="5804787" y="349250"/>
                  </a:lnTo>
                  <a:close/>
                </a:path>
              </a:pathLst>
            </a:custGeom>
            <a:solidFill>
              <a:srgbClr val="122D58"/>
            </a:solidFill>
          </p:spPr>
        </p:sp>
        <p:sp>
          <p:nvSpPr>
            <p:cNvPr id="17" name="TextBox 17"/>
            <p:cNvSpPr txBox="1"/>
            <p:nvPr/>
          </p:nvSpPr>
          <p:spPr>
            <a:xfrm>
              <a:off x="114300" y="-38100"/>
              <a:ext cx="5576187"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8" name="Group 18"/>
          <p:cNvGrpSpPr/>
          <p:nvPr/>
        </p:nvGrpSpPr>
        <p:grpSpPr>
          <a:xfrm>
            <a:off x="-3072156" y="9948212"/>
            <a:ext cx="3133626" cy="2285537"/>
            <a:chOff x="0" y="0"/>
            <a:chExt cx="957691" cy="698500"/>
          </a:xfrm>
        </p:grpSpPr>
        <p:sp>
          <p:nvSpPr>
            <p:cNvPr id="19" name="Freeform 19"/>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20" name="TextBox 20"/>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1" name="Group 21"/>
          <p:cNvGrpSpPr/>
          <p:nvPr/>
        </p:nvGrpSpPr>
        <p:grpSpPr>
          <a:xfrm>
            <a:off x="1660885" y="9948212"/>
            <a:ext cx="3133626" cy="2285537"/>
            <a:chOff x="0" y="0"/>
            <a:chExt cx="957691" cy="698500"/>
          </a:xfrm>
        </p:grpSpPr>
        <p:sp>
          <p:nvSpPr>
            <p:cNvPr id="22" name="Freeform 22"/>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23" name="TextBox 23"/>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4" name="Group 24"/>
          <p:cNvGrpSpPr/>
          <p:nvPr/>
        </p:nvGrpSpPr>
        <p:grpSpPr>
          <a:xfrm>
            <a:off x="6393927" y="9948212"/>
            <a:ext cx="3133626" cy="2285537"/>
            <a:chOff x="0" y="0"/>
            <a:chExt cx="957691" cy="698500"/>
          </a:xfrm>
        </p:grpSpPr>
        <p:sp>
          <p:nvSpPr>
            <p:cNvPr id="25" name="Freeform 25"/>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26" name="TextBox 26"/>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7" name="Group 27"/>
          <p:cNvGrpSpPr/>
          <p:nvPr/>
        </p:nvGrpSpPr>
        <p:grpSpPr>
          <a:xfrm>
            <a:off x="11126968" y="9948212"/>
            <a:ext cx="3133626" cy="2285537"/>
            <a:chOff x="0" y="0"/>
            <a:chExt cx="957691" cy="698500"/>
          </a:xfrm>
        </p:grpSpPr>
        <p:sp>
          <p:nvSpPr>
            <p:cNvPr id="28" name="Freeform 28"/>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29" name="TextBox 29"/>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30" name="Group 30"/>
          <p:cNvGrpSpPr/>
          <p:nvPr/>
        </p:nvGrpSpPr>
        <p:grpSpPr>
          <a:xfrm>
            <a:off x="15860010" y="9948212"/>
            <a:ext cx="3133626" cy="2285537"/>
            <a:chOff x="0" y="0"/>
            <a:chExt cx="957691" cy="698500"/>
          </a:xfrm>
        </p:grpSpPr>
        <p:sp>
          <p:nvSpPr>
            <p:cNvPr id="31" name="Freeform 31"/>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32" name="TextBox 32"/>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33" name="Group 33"/>
          <p:cNvGrpSpPr/>
          <p:nvPr/>
        </p:nvGrpSpPr>
        <p:grpSpPr>
          <a:xfrm>
            <a:off x="18226531" y="9948212"/>
            <a:ext cx="3133626" cy="2285537"/>
            <a:chOff x="0" y="0"/>
            <a:chExt cx="957691" cy="698500"/>
          </a:xfrm>
        </p:grpSpPr>
        <p:sp>
          <p:nvSpPr>
            <p:cNvPr id="34" name="Freeform 34"/>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35" name="TextBox 35"/>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36" name="Group 36"/>
          <p:cNvGrpSpPr/>
          <p:nvPr/>
        </p:nvGrpSpPr>
        <p:grpSpPr>
          <a:xfrm>
            <a:off x="-2919756" y="10100612"/>
            <a:ext cx="3133626" cy="2285537"/>
            <a:chOff x="0" y="0"/>
            <a:chExt cx="957691" cy="698500"/>
          </a:xfrm>
        </p:grpSpPr>
        <p:sp>
          <p:nvSpPr>
            <p:cNvPr id="37" name="Freeform 37"/>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38" name="TextBox 38"/>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sp>
        <p:nvSpPr>
          <p:cNvPr id="39" name="AutoShape 39"/>
          <p:cNvSpPr/>
          <p:nvPr/>
        </p:nvSpPr>
        <p:spPr>
          <a:xfrm>
            <a:off x="2025639" y="2776485"/>
            <a:ext cx="6653465" cy="19050"/>
          </a:xfrm>
          <a:prstGeom prst="line">
            <a:avLst/>
          </a:prstGeom>
          <a:ln w="38100" cap="flat">
            <a:solidFill>
              <a:srgbClr val="ED1C24"/>
            </a:solidFill>
            <a:prstDash val="solid"/>
            <a:headEnd type="none" w="sm" len="sm"/>
            <a:tailEnd type="arrow" w="med" len="sm"/>
          </a:ln>
        </p:spPr>
      </p:sp>
      <p:sp>
        <p:nvSpPr>
          <p:cNvPr id="40" name="Freeform 40"/>
          <p:cNvSpPr/>
          <p:nvPr/>
        </p:nvSpPr>
        <p:spPr>
          <a:xfrm>
            <a:off x="909863" y="2390998"/>
            <a:ext cx="809073" cy="809073"/>
          </a:xfrm>
          <a:custGeom>
            <a:avLst/>
            <a:gdLst/>
            <a:ahLst/>
            <a:cxnLst/>
            <a:rect l="l" t="t" r="r" b="b"/>
            <a:pathLst>
              <a:path w="809073" h="809073">
                <a:moveTo>
                  <a:pt x="0" y="0"/>
                </a:moveTo>
                <a:lnTo>
                  <a:pt x="809073" y="0"/>
                </a:lnTo>
                <a:lnTo>
                  <a:pt x="809073" y="809073"/>
                </a:lnTo>
                <a:lnTo>
                  <a:pt x="0" y="8090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TextBox 41"/>
          <p:cNvSpPr txBox="1"/>
          <p:nvPr/>
        </p:nvSpPr>
        <p:spPr>
          <a:xfrm>
            <a:off x="2025639" y="3109860"/>
            <a:ext cx="6653465" cy="1316707"/>
          </a:xfrm>
          <a:prstGeom prst="rect">
            <a:avLst/>
          </a:prstGeom>
        </p:spPr>
        <p:txBody>
          <a:bodyPr lIns="0" tIns="0" rIns="0" bIns="0" rtlCol="0" anchor="t">
            <a:spAutoFit/>
          </a:bodyPr>
          <a:lstStyle/>
          <a:p>
            <a:pPr algn="just">
              <a:lnSpc>
                <a:spcPts val="3510"/>
              </a:lnSpc>
            </a:pPr>
            <a:r>
              <a:rPr lang="en-US" sz="2600" b="1" dirty="0" err="1">
                <a:solidFill>
                  <a:srgbClr val="000000"/>
                </a:solidFill>
                <a:latin typeface="Montserrat Bold"/>
                <a:ea typeface="Montserrat Bold"/>
                <a:cs typeface="Montserrat Bold"/>
                <a:sym typeface="Montserrat Bold"/>
              </a:rPr>
              <a:t>Bước</a:t>
            </a:r>
            <a:r>
              <a:rPr lang="en-US" sz="2600" b="1" dirty="0">
                <a:solidFill>
                  <a:srgbClr val="000000"/>
                </a:solidFill>
                <a:latin typeface="Montserrat Bold"/>
                <a:ea typeface="Montserrat Bold"/>
                <a:cs typeface="Montserrat Bold"/>
                <a:sym typeface="Montserrat Bold"/>
              </a:rPr>
              <a:t> 1: </a:t>
            </a:r>
            <a:r>
              <a:rPr lang="en-US" sz="2600" dirty="0" err="1">
                <a:solidFill>
                  <a:srgbClr val="000000"/>
                </a:solidFill>
                <a:latin typeface="Montserrat"/>
                <a:ea typeface="Montserrat"/>
                <a:cs typeface="Montserrat"/>
                <a:sym typeface="Montserrat"/>
              </a:rPr>
              <a:t>Tại</a:t>
            </a:r>
            <a:r>
              <a:rPr lang="en-US" sz="2600" dirty="0">
                <a:solidFill>
                  <a:srgbClr val="000000"/>
                </a:solidFill>
                <a:latin typeface="Montserrat"/>
                <a:ea typeface="Montserrat"/>
                <a:cs typeface="Montserrat"/>
                <a:sym typeface="Montserrat"/>
              </a:rPr>
              <a:t> Terminal </a:t>
            </a:r>
            <a:r>
              <a:rPr lang="en-US" sz="2600" dirty="0" err="1">
                <a:solidFill>
                  <a:srgbClr val="000000"/>
                </a:solidFill>
                <a:latin typeface="Montserrat"/>
                <a:ea typeface="Montserrat"/>
                <a:cs typeface="Montserrat"/>
                <a:sym typeface="Montserrat"/>
              </a:rPr>
              <a:t>nhập</a:t>
            </a:r>
            <a:r>
              <a:rPr lang="en-US" sz="2600" dirty="0">
                <a:solidFill>
                  <a:srgbClr val="000000"/>
                </a:solidFill>
                <a:latin typeface="Montserrat"/>
                <a:ea typeface="Montserrat"/>
                <a:cs typeface="Montserrat"/>
                <a:sym typeface="Montserrat"/>
              </a:rPr>
              <a:t> </a:t>
            </a:r>
            <a:r>
              <a:rPr lang="en-US" sz="2600" dirty="0" err="1">
                <a:solidFill>
                  <a:srgbClr val="000000"/>
                </a:solidFill>
                <a:latin typeface="Montserrat"/>
                <a:ea typeface="Montserrat"/>
                <a:cs typeface="Montserrat"/>
                <a:sym typeface="Montserrat"/>
              </a:rPr>
              <a:t>lệnh</a:t>
            </a:r>
            <a:r>
              <a:rPr lang="en-US" sz="2600" dirty="0">
                <a:solidFill>
                  <a:srgbClr val="000000"/>
                </a:solidFill>
                <a:latin typeface="Montserrat"/>
                <a:ea typeface="Montserrat"/>
                <a:cs typeface="Montserrat"/>
                <a:sym typeface="Montserrat"/>
              </a:rPr>
              <a:t> </a:t>
            </a:r>
            <a:r>
              <a:rPr lang="en-US" sz="2600" b="1" dirty="0">
                <a:solidFill>
                  <a:srgbClr val="000000"/>
                </a:solidFill>
                <a:latin typeface="Montserrat Bold"/>
                <a:ea typeface="Montserrat Bold"/>
                <a:cs typeface="Montserrat Bold"/>
                <a:sym typeface="Montserrat Bold"/>
              </a:rPr>
              <a:t>“cd”</a:t>
            </a:r>
            <a:r>
              <a:rPr lang="en-US" sz="2600" dirty="0">
                <a:solidFill>
                  <a:srgbClr val="000000"/>
                </a:solidFill>
                <a:latin typeface="Montserrat"/>
                <a:ea typeface="Montserrat"/>
                <a:cs typeface="Montserrat"/>
                <a:sym typeface="Montserrat"/>
              </a:rPr>
              <a:t> </a:t>
            </a:r>
            <a:r>
              <a:rPr lang="en-US" sz="2600" dirty="0" err="1">
                <a:solidFill>
                  <a:srgbClr val="000000"/>
                </a:solidFill>
                <a:latin typeface="Montserrat"/>
                <a:ea typeface="Montserrat"/>
                <a:cs typeface="Montserrat"/>
                <a:sym typeface="Montserrat"/>
              </a:rPr>
              <a:t>để</a:t>
            </a:r>
            <a:r>
              <a:rPr lang="en-US" sz="2600" dirty="0">
                <a:solidFill>
                  <a:srgbClr val="000000"/>
                </a:solidFill>
                <a:latin typeface="Montserrat"/>
                <a:ea typeface="Montserrat"/>
                <a:cs typeface="Montserrat"/>
                <a:sym typeface="Montserrat"/>
              </a:rPr>
              <a:t> di </a:t>
            </a:r>
            <a:r>
              <a:rPr lang="en-US" sz="2600" dirty="0" err="1">
                <a:solidFill>
                  <a:srgbClr val="000000"/>
                </a:solidFill>
                <a:latin typeface="Montserrat"/>
                <a:ea typeface="Montserrat"/>
                <a:cs typeface="Montserrat"/>
                <a:sym typeface="Montserrat"/>
              </a:rPr>
              <a:t>chuyển</a:t>
            </a:r>
            <a:r>
              <a:rPr lang="en-US" sz="2600" dirty="0">
                <a:solidFill>
                  <a:srgbClr val="000000"/>
                </a:solidFill>
                <a:latin typeface="Montserrat"/>
                <a:ea typeface="Montserrat"/>
                <a:cs typeface="Montserrat"/>
                <a:sym typeface="Montserrat"/>
              </a:rPr>
              <a:t> </a:t>
            </a:r>
            <a:r>
              <a:rPr lang="en-US" sz="2600" dirty="0" err="1">
                <a:solidFill>
                  <a:srgbClr val="000000"/>
                </a:solidFill>
                <a:latin typeface="Montserrat"/>
                <a:ea typeface="Montserrat"/>
                <a:cs typeface="Montserrat"/>
                <a:sym typeface="Montserrat"/>
              </a:rPr>
              <a:t>đến</a:t>
            </a:r>
            <a:r>
              <a:rPr lang="en-US" sz="2600" dirty="0">
                <a:solidFill>
                  <a:srgbClr val="000000"/>
                </a:solidFill>
                <a:latin typeface="Montserrat"/>
                <a:ea typeface="Montserrat"/>
                <a:cs typeface="Montserrat"/>
                <a:sym typeface="Montserrat"/>
              </a:rPr>
              <a:t> </a:t>
            </a:r>
            <a:r>
              <a:rPr lang="en-US" sz="2600" dirty="0" err="1">
                <a:solidFill>
                  <a:srgbClr val="000000"/>
                </a:solidFill>
                <a:latin typeface="Montserrat"/>
                <a:ea typeface="Montserrat"/>
                <a:cs typeface="Montserrat"/>
                <a:sym typeface="Montserrat"/>
              </a:rPr>
              <a:t>thư</a:t>
            </a:r>
            <a:r>
              <a:rPr lang="en-US" sz="2600" dirty="0">
                <a:solidFill>
                  <a:srgbClr val="000000"/>
                </a:solidFill>
                <a:latin typeface="Montserrat"/>
                <a:ea typeface="Montserrat"/>
                <a:cs typeface="Montserrat"/>
                <a:sym typeface="Montserrat"/>
              </a:rPr>
              <a:t> </a:t>
            </a:r>
            <a:r>
              <a:rPr lang="en-US" sz="2600" dirty="0" err="1">
                <a:solidFill>
                  <a:srgbClr val="000000"/>
                </a:solidFill>
                <a:latin typeface="Montserrat"/>
                <a:ea typeface="Montserrat"/>
                <a:cs typeface="Montserrat"/>
                <a:sym typeface="Montserrat"/>
              </a:rPr>
              <a:t>mục</a:t>
            </a:r>
            <a:r>
              <a:rPr lang="en-US" sz="2600" dirty="0">
                <a:solidFill>
                  <a:srgbClr val="000000"/>
                </a:solidFill>
                <a:latin typeface="Montserrat"/>
                <a:ea typeface="Montserrat"/>
                <a:cs typeface="Montserrat"/>
                <a:sym typeface="Montserrat"/>
              </a:rPr>
              <a:t> </a:t>
            </a:r>
            <a:r>
              <a:rPr lang="en-US" sz="2600" dirty="0" err="1">
                <a:solidFill>
                  <a:srgbClr val="000000"/>
                </a:solidFill>
                <a:latin typeface="Montserrat"/>
                <a:ea typeface="Montserrat"/>
                <a:cs typeface="Montserrat"/>
                <a:sym typeface="Montserrat"/>
              </a:rPr>
              <a:t>lưu</a:t>
            </a:r>
            <a:r>
              <a:rPr lang="en-US" sz="2600" dirty="0">
                <a:solidFill>
                  <a:srgbClr val="000000"/>
                </a:solidFill>
                <a:latin typeface="Montserrat"/>
                <a:ea typeface="Montserrat"/>
                <a:cs typeface="Montserrat"/>
                <a:sym typeface="Montserrat"/>
              </a:rPr>
              <a:t> </a:t>
            </a:r>
            <a:r>
              <a:rPr lang="en-US" sz="2600" dirty="0" err="1">
                <a:solidFill>
                  <a:srgbClr val="000000"/>
                </a:solidFill>
                <a:latin typeface="Montserrat"/>
                <a:ea typeface="Montserrat"/>
                <a:cs typeface="Montserrat"/>
                <a:sym typeface="Montserrat"/>
              </a:rPr>
              <a:t>trữ</a:t>
            </a:r>
            <a:r>
              <a:rPr lang="en-US" sz="2600" dirty="0">
                <a:solidFill>
                  <a:srgbClr val="000000"/>
                </a:solidFill>
                <a:latin typeface="Montserrat"/>
                <a:ea typeface="Montserrat"/>
                <a:cs typeface="Montserrat"/>
                <a:sym typeface="Montserrat"/>
              </a:rPr>
              <a:t> file </a:t>
            </a:r>
            <a:r>
              <a:rPr lang="vi-VN" sz="2600" dirty="0">
                <a:solidFill>
                  <a:srgbClr val="000000"/>
                </a:solidFill>
                <a:latin typeface="Montserrat"/>
                <a:ea typeface="Montserrat"/>
                <a:cs typeface="Montserrat"/>
                <a:sym typeface="Montserrat"/>
              </a:rPr>
              <a:t>chứ</a:t>
            </a:r>
            <a:r>
              <a:rPr lang="en-US" sz="2600" dirty="0">
                <a:solidFill>
                  <a:srgbClr val="000000"/>
                </a:solidFill>
                <a:latin typeface="Montserrat"/>
                <a:ea typeface="Montserrat"/>
                <a:cs typeface="Montserrat"/>
                <a:sym typeface="Montserrat"/>
              </a:rPr>
              <a:t>a </a:t>
            </a:r>
            <a:r>
              <a:rPr lang="en-US" sz="2600" dirty="0" err="1">
                <a:solidFill>
                  <a:srgbClr val="000000"/>
                </a:solidFill>
                <a:latin typeface="Montserrat"/>
                <a:ea typeface="Montserrat"/>
                <a:cs typeface="Montserrat"/>
                <a:sym typeface="Montserrat"/>
              </a:rPr>
              <a:t>mã</a:t>
            </a:r>
            <a:r>
              <a:rPr lang="en-US" sz="2600" dirty="0">
                <a:solidFill>
                  <a:srgbClr val="000000"/>
                </a:solidFill>
                <a:latin typeface="Montserrat"/>
                <a:ea typeface="Montserrat"/>
                <a:cs typeface="Montserrat"/>
                <a:sym typeface="Montserrat"/>
              </a:rPr>
              <a:t> </a:t>
            </a:r>
            <a:r>
              <a:rPr lang="en-US" sz="2600" dirty="0" err="1">
                <a:solidFill>
                  <a:srgbClr val="000000"/>
                </a:solidFill>
                <a:latin typeface="Montserrat"/>
                <a:ea typeface="Montserrat"/>
                <a:cs typeface="Montserrat"/>
                <a:sym typeface="Montserrat"/>
              </a:rPr>
              <a:t>nguồn</a:t>
            </a:r>
            <a:r>
              <a:rPr lang="en-US" sz="2600" dirty="0">
                <a:solidFill>
                  <a:srgbClr val="000000"/>
                </a:solidFill>
                <a:latin typeface="Montserrat"/>
                <a:ea typeface="Montserrat"/>
                <a:cs typeface="Montserrat"/>
                <a:sym typeface="Montserrat"/>
              </a:rPr>
              <a:t>.</a:t>
            </a:r>
          </a:p>
        </p:txBody>
      </p:sp>
      <p:sp>
        <p:nvSpPr>
          <p:cNvPr id="42" name="AutoShape 42"/>
          <p:cNvSpPr/>
          <p:nvPr/>
        </p:nvSpPr>
        <p:spPr>
          <a:xfrm>
            <a:off x="2025639" y="4907905"/>
            <a:ext cx="6653465" cy="19050"/>
          </a:xfrm>
          <a:prstGeom prst="line">
            <a:avLst/>
          </a:prstGeom>
          <a:ln w="38100" cap="flat">
            <a:solidFill>
              <a:srgbClr val="ED1C24"/>
            </a:solidFill>
            <a:prstDash val="solid"/>
            <a:headEnd type="none" w="sm" len="sm"/>
            <a:tailEnd type="arrow" w="med" len="sm"/>
          </a:ln>
        </p:spPr>
      </p:sp>
      <p:sp>
        <p:nvSpPr>
          <p:cNvPr id="43" name="Freeform 43"/>
          <p:cNvSpPr/>
          <p:nvPr/>
        </p:nvSpPr>
        <p:spPr>
          <a:xfrm>
            <a:off x="909863" y="4522419"/>
            <a:ext cx="809073" cy="809073"/>
          </a:xfrm>
          <a:custGeom>
            <a:avLst/>
            <a:gdLst/>
            <a:ahLst/>
            <a:cxnLst/>
            <a:rect l="l" t="t" r="r" b="b"/>
            <a:pathLst>
              <a:path w="809073" h="809073">
                <a:moveTo>
                  <a:pt x="0" y="0"/>
                </a:moveTo>
                <a:lnTo>
                  <a:pt x="809073" y="0"/>
                </a:lnTo>
                <a:lnTo>
                  <a:pt x="809073" y="809073"/>
                </a:lnTo>
                <a:lnTo>
                  <a:pt x="0" y="8090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TextBox 44"/>
          <p:cNvSpPr txBox="1"/>
          <p:nvPr/>
        </p:nvSpPr>
        <p:spPr>
          <a:xfrm>
            <a:off x="2025639" y="5241280"/>
            <a:ext cx="6653465" cy="864870"/>
          </a:xfrm>
          <a:prstGeom prst="rect">
            <a:avLst/>
          </a:prstGeom>
        </p:spPr>
        <p:txBody>
          <a:bodyPr lIns="0" tIns="0" rIns="0" bIns="0" rtlCol="0" anchor="t">
            <a:spAutoFit/>
          </a:bodyPr>
          <a:lstStyle/>
          <a:p>
            <a:pPr algn="just">
              <a:lnSpc>
                <a:spcPts val="3510"/>
              </a:lnSpc>
            </a:pPr>
            <a:r>
              <a:rPr lang="en-US" sz="2600" b="1">
                <a:solidFill>
                  <a:srgbClr val="000000"/>
                </a:solidFill>
                <a:latin typeface="Montserrat Bold"/>
                <a:ea typeface="Montserrat Bold"/>
                <a:cs typeface="Montserrat Bold"/>
                <a:sym typeface="Montserrat Bold"/>
              </a:rPr>
              <a:t>Bước 2: </a:t>
            </a:r>
            <a:r>
              <a:rPr lang="en-US" sz="2600">
                <a:solidFill>
                  <a:srgbClr val="000000"/>
                </a:solidFill>
                <a:latin typeface="Montserrat"/>
                <a:ea typeface="Montserrat"/>
                <a:cs typeface="Montserrat"/>
                <a:sym typeface="Montserrat"/>
              </a:rPr>
              <a:t>Nhập lệnh</a:t>
            </a:r>
            <a:r>
              <a:rPr lang="en-US" sz="2600" b="1">
                <a:solidFill>
                  <a:srgbClr val="000000"/>
                </a:solidFill>
                <a:latin typeface="Montserrat Bold"/>
                <a:ea typeface="Montserrat Bold"/>
                <a:cs typeface="Montserrat Bold"/>
                <a:sym typeface="Montserrat Bold"/>
              </a:rPr>
              <a:t> “streamlit run ap.py”</a:t>
            </a:r>
            <a:r>
              <a:rPr lang="en-US" sz="2600">
                <a:solidFill>
                  <a:srgbClr val="000000"/>
                </a:solidFill>
                <a:latin typeface="Montserrat"/>
                <a:ea typeface="Montserrat"/>
                <a:cs typeface="Montserrat"/>
                <a:sym typeface="Montserrat"/>
              </a:rPr>
              <a:t> để khởi động ứng dụng.</a:t>
            </a:r>
          </a:p>
        </p:txBody>
      </p:sp>
      <p:sp>
        <p:nvSpPr>
          <p:cNvPr id="45" name="AutoShape 45"/>
          <p:cNvSpPr/>
          <p:nvPr/>
        </p:nvSpPr>
        <p:spPr>
          <a:xfrm>
            <a:off x="2025584" y="6605936"/>
            <a:ext cx="6653465" cy="19050"/>
          </a:xfrm>
          <a:prstGeom prst="line">
            <a:avLst/>
          </a:prstGeom>
          <a:ln w="38100" cap="flat">
            <a:solidFill>
              <a:srgbClr val="ED1C24"/>
            </a:solidFill>
            <a:prstDash val="solid"/>
            <a:headEnd type="none" w="sm" len="sm"/>
            <a:tailEnd type="arrow" w="med" len="sm"/>
          </a:ln>
        </p:spPr>
      </p:sp>
      <p:sp>
        <p:nvSpPr>
          <p:cNvPr id="46" name="Freeform 46"/>
          <p:cNvSpPr/>
          <p:nvPr/>
        </p:nvSpPr>
        <p:spPr>
          <a:xfrm>
            <a:off x="909809" y="6220450"/>
            <a:ext cx="809073" cy="809073"/>
          </a:xfrm>
          <a:custGeom>
            <a:avLst/>
            <a:gdLst/>
            <a:ahLst/>
            <a:cxnLst/>
            <a:rect l="l" t="t" r="r" b="b"/>
            <a:pathLst>
              <a:path w="809073" h="809073">
                <a:moveTo>
                  <a:pt x="0" y="0"/>
                </a:moveTo>
                <a:lnTo>
                  <a:pt x="809073" y="0"/>
                </a:lnTo>
                <a:lnTo>
                  <a:pt x="809073" y="809073"/>
                </a:lnTo>
                <a:lnTo>
                  <a:pt x="0" y="8090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7" name="TextBox 47"/>
          <p:cNvSpPr txBox="1"/>
          <p:nvPr/>
        </p:nvSpPr>
        <p:spPr>
          <a:xfrm>
            <a:off x="2025584" y="6939311"/>
            <a:ext cx="6653465" cy="864870"/>
          </a:xfrm>
          <a:prstGeom prst="rect">
            <a:avLst/>
          </a:prstGeom>
        </p:spPr>
        <p:txBody>
          <a:bodyPr lIns="0" tIns="0" rIns="0" bIns="0" rtlCol="0" anchor="t">
            <a:spAutoFit/>
          </a:bodyPr>
          <a:lstStyle/>
          <a:p>
            <a:pPr algn="just">
              <a:lnSpc>
                <a:spcPts val="3510"/>
              </a:lnSpc>
            </a:pPr>
            <a:r>
              <a:rPr lang="en-US" sz="2600" b="1">
                <a:solidFill>
                  <a:srgbClr val="000000"/>
                </a:solidFill>
                <a:latin typeface="Montserrat Bold"/>
                <a:ea typeface="Montserrat Bold"/>
                <a:cs typeface="Montserrat Bold"/>
                <a:sym typeface="Montserrat Bold"/>
              </a:rPr>
              <a:t>Bước 3: </a:t>
            </a:r>
            <a:r>
              <a:rPr lang="en-US" sz="2600">
                <a:solidFill>
                  <a:srgbClr val="000000"/>
                </a:solidFill>
                <a:latin typeface="Montserrat"/>
                <a:ea typeface="Montserrat"/>
                <a:cs typeface="Montserrat"/>
                <a:sym typeface="Montserrat"/>
              </a:rPr>
              <a:t>Nhập đầy đủ các thông tin cần thiết.</a:t>
            </a:r>
          </a:p>
        </p:txBody>
      </p:sp>
      <p:sp>
        <p:nvSpPr>
          <p:cNvPr id="48" name="AutoShape 48"/>
          <p:cNvSpPr/>
          <p:nvPr/>
        </p:nvSpPr>
        <p:spPr>
          <a:xfrm>
            <a:off x="2025639" y="8303968"/>
            <a:ext cx="6653465" cy="19050"/>
          </a:xfrm>
          <a:prstGeom prst="line">
            <a:avLst/>
          </a:prstGeom>
          <a:ln w="38100" cap="flat">
            <a:solidFill>
              <a:srgbClr val="ED1C24"/>
            </a:solidFill>
            <a:prstDash val="solid"/>
            <a:headEnd type="none" w="sm" len="sm"/>
            <a:tailEnd type="arrow" w="med" len="sm"/>
          </a:ln>
        </p:spPr>
      </p:sp>
      <p:sp>
        <p:nvSpPr>
          <p:cNvPr id="49" name="Freeform 49"/>
          <p:cNvSpPr/>
          <p:nvPr/>
        </p:nvSpPr>
        <p:spPr>
          <a:xfrm>
            <a:off x="909863" y="7918481"/>
            <a:ext cx="809073" cy="809073"/>
          </a:xfrm>
          <a:custGeom>
            <a:avLst/>
            <a:gdLst/>
            <a:ahLst/>
            <a:cxnLst/>
            <a:rect l="l" t="t" r="r" b="b"/>
            <a:pathLst>
              <a:path w="809073" h="809073">
                <a:moveTo>
                  <a:pt x="0" y="0"/>
                </a:moveTo>
                <a:lnTo>
                  <a:pt x="809073" y="0"/>
                </a:lnTo>
                <a:lnTo>
                  <a:pt x="809073" y="809073"/>
                </a:lnTo>
                <a:lnTo>
                  <a:pt x="0" y="8090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0" name="TextBox 50"/>
          <p:cNvSpPr txBox="1"/>
          <p:nvPr/>
        </p:nvSpPr>
        <p:spPr>
          <a:xfrm>
            <a:off x="2025639" y="8637343"/>
            <a:ext cx="6653465" cy="864870"/>
          </a:xfrm>
          <a:prstGeom prst="rect">
            <a:avLst/>
          </a:prstGeom>
        </p:spPr>
        <p:txBody>
          <a:bodyPr lIns="0" tIns="0" rIns="0" bIns="0" rtlCol="0" anchor="t">
            <a:spAutoFit/>
          </a:bodyPr>
          <a:lstStyle/>
          <a:p>
            <a:pPr algn="just">
              <a:lnSpc>
                <a:spcPts val="3510"/>
              </a:lnSpc>
            </a:pPr>
            <a:r>
              <a:rPr lang="en-US" sz="2600" b="1">
                <a:solidFill>
                  <a:srgbClr val="000000"/>
                </a:solidFill>
                <a:latin typeface="Montserrat Bold"/>
                <a:ea typeface="Montserrat Bold"/>
                <a:cs typeface="Montserrat Bold"/>
                <a:sym typeface="Montserrat Bold"/>
              </a:rPr>
              <a:t>Bước 4:</a:t>
            </a:r>
            <a:r>
              <a:rPr lang="en-US" sz="2600">
                <a:solidFill>
                  <a:srgbClr val="000000"/>
                </a:solidFill>
                <a:latin typeface="Montserrat"/>
                <a:ea typeface="Montserrat"/>
                <a:cs typeface="Montserrat"/>
                <a:sym typeface="Montserrat"/>
              </a:rPr>
              <a:t> Nhấn “Dự đoán” để nhận kết quả dự đoán hạn mức tín dụng.</a:t>
            </a:r>
          </a:p>
        </p:txBody>
      </p:sp>
      <p:sp>
        <p:nvSpPr>
          <p:cNvPr id="51" name="Freeform 51"/>
          <p:cNvSpPr/>
          <p:nvPr/>
        </p:nvSpPr>
        <p:spPr>
          <a:xfrm>
            <a:off x="10193691" y="2146771"/>
            <a:ext cx="5666319" cy="1586569"/>
          </a:xfrm>
          <a:custGeom>
            <a:avLst/>
            <a:gdLst/>
            <a:ahLst/>
            <a:cxnLst/>
            <a:rect l="l" t="t" r="r" b="b"/>
            <a:pathLst>
              <a:path w="5666319" h="1586569">
                <a:moveTo>
                  <a:pt x="0" y="0"/>
                </a:moveTo>
                <a:lnTo>
                  <a:pt x="5666319" y="0"/>
                </a:lnTo>
                <a:lnTo>
                  <a:pt x="5666319" y="1586569"/>
                </a:lnTo>
                <a:lnTo>
                  <a:pt x="0" y="1586569"/>
                </a:lnTo>
                <a:lnTo>
                  <a:pt x="0" y="0"/>
                </a:lnTo>
                <a:close/>
              </a:path>
            </a:pathLst>
          </a:custGeom>
          <a:blipFill>
            <a:blip r:embed="rId4"/>
            <a:stretch>
              <a:fillRect/>
            </a:stretch>
          </a:blipFill>
          <a:ln w="28575" cap="sq">
            <a:solidFill>
              <a:srgbClr val="000000"/>
            </a:solidFill>
            <a:prstDash val="solid"/>
            <a:miter/>
          </a:ln>
        </p:spPr>
      </p:sp>
      <p:sp>
        <p:nvSpPr>
          <p:cNvPr id="52" name="Freeform 52"/>
          <p:cNvSpPr/>
          <p:nvPr/>
        </p:nvSpPr>
        <p:spPr>
          <a:xfrm>
            <a:off x="10193691" y="3780420"/>
            <a:ext cx="5682977" cy="3011978"/>
          </a:xfrm>
          <a:custGeom>
            <a:avLst/>
            <a:gdLst/>
            <a:ahLst/>
            <a:cxnLst/>
            <a:rect l="l" t="t" r="r" b="b"/>
            <a:pathLst>
              <a:path w="5682977" h="3011978">
                <a:moveTo>
                  <a:pt x="0" y="0"/>
                </a:moveTo>
                <a:lnTo>
                  <a:pt x="5682977" y="0"/>
                </a:lnTo>
                <a:lnTo>
                  <a:pt x="5682977" y="3011978"/>
                </a:lnTo>
                <a:lnTo>
                  <a:pt x="0" y="3011978"/>
                </a:lnTo>
                <a:lnTo>
                  <a:pt x="0" y="0"/>
                </a:lnTo>
                <a:close/>
              </a:path>
            </a:pathLst>
          </a:custGeom>
          <a:blipFill>
            <a:blip r:embed="rId5"/>
            <a:stretch>
              <a:fillRect/>
            </a:stretch>
          </a:blipFill>
          <a:ln w="28575" cap="sq">
            <a:solidFill>
              <a:srgbClr val="000000"/>
            </a:solidFill>
            <a:prstDash val="solid"/>
            <a:miter/>
          </a:ln>
        </p:spPr>
      </p:sp>
      <p:sp>
        <p:nvSpPr>
          <p:cNvPr id="53" name="Freeform 53"/>
          <p:cNvSpPr/>
          <p:nvPr/>
        </p:nvSpPr>
        <p:spPr>
          <a:xfrm>
            <a:off x="10193691" y="6882231"/>
            <a:ext cx="5682977" cy="3011978"/>
          </a:xfrm>
          <a:custGeom>
            <a:avLst/>
            <a:gdLst/>
            <a:ahLst/>
            <a:cxnLst/>
            <a:rect l="l" t="t" r="r" b="b"/>
            <a:pathLst>
              <a:path w="5682977" h="3011978">
                <a:moveTo>
                  <a:pt x="0" y="0"/>
                </a:moveTo>
                <a:lnTo>
                  <a:pt x="5682977" y="0"/>
                </a:lnTo>
                <a:lnTo>
                  <a:pt x="5682977" y="3011977"/>
                </a:lnTo>
                <a:lnTo>
                  <a:pt x="0" y="3011977"/>
                </a:lnTo>
                <a:lnTo>
                  <a:pt x="0" y="0"/>
                </a:lnTo>
                <a:close/>
              </a:path>
            </a:pathLst>
          </a:custGeom>
          <a:blipFill>
            <a:blip r:embed="rId6"/>
            <a:stretch>
              <a:fillRect/>
            </a:stretch>
          </a:blipFill>
          <a:ln w="28575" cap="sq">
            <a:solidFill>
              <a:srgbClr val="000000"/>
            </a:solid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15578" y="-286477"/>
            <a:ext cx="6898200" cy="6898200"/>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2"/>
              <a:stretch>
                <a:fillRect l="-25046" r="-25046"/>
              </a:stretch>
            </a:blipFill>
          </p:spPr>
        </p:sp>
      </p:grpSp>
      <p:sp>
        <p:nvSpPr>
          <p:cNvPr id="4" name="TextBox 4"/>
          <p:cNvSpPr txBox="1"/>
          <p:nvPr/>
        </p:nvSpPr>
        <p:spPr>
          <a:xfrm>
            <a:off x="1028700" y="952500"/>
            <a:ext cx="9671801" cy="762000"/>
          </a:xfrm>
          <a:prstGeom prst="rect">
            <a:avLst/>
          </a:prstGeom>
        </p:spPr>
        <p:txBody>
          <a:bodyPr lIns="0" tIns="0" rIns="0" bIns="0" rtlCol="0" anchor="t">
            <a:spAutoFit/>
          </a:bodyPr>
          <a:lstStyle/>
          <a:p>
            <a:pPr algn="ctr">
              <a:lnSpc>
                <a:spcPts val="6299"/>
              </a:lnSpc>
              <a:spcBef>
                <a:spcPct val="0"/>
              </a:spcBef>
            </a:pPr>
            <a:r>
              <a:rPr lang="en-US" sz="4500" b="1">
                <a:solidFill>
                  <a:srgbClr val="122D58"/>
                </a:solidFill>
                <a:latin typeface="Montserrat Bold"/>
                <a:ea typeface="Montserrat Bold"/>
                <a:cs typeface="Montserrat Bold"/>
                <a:sym typeface="Montserrat Bold"/>
              </a:rPr>
              <a:t>LÝ DO CHỌN ĐỀ TÀI</a:t>
            </a:r>
          </a:p>
        </p:txBody>
      </p:sp>
      <p:sp>
        <p:nvSpPr>
          <p:cNvPr id="5" name="Freeform 5"/>
          <p:cNvSpPr/>
          <p:nvPr/>
        </p:nvSpPr>
        <p:spPr>
          <a:xfrm rot="-10800000">
            <a:off x="911424" y="8398265"/>
            <a:ext cx="4309516" cy="456655"/>
          </a:xfrm>
          <a:custGeom>
            <a:avLst/>
            <a:gdLst/>
            <a:ahLst/>
            <a:cxnLst/>
            <a:rect l="l" t="t" r="r" b="b"/>
            <a:pathLst>
              <a:path w="4309516" h="456655">
                <a:moveTo>
                  <a:pt x="0" y="0"/>
                </a:moveTo>
                <a:lnTo>
                  <a:pt x="4309516" y="0"/>
                </a:lnTo>
                <a:lnTo>
                  <a:pt x="4309516" y="456656"/>
                </a:lnTo>
                <a:lnTo>
                  <a:pt x="0" y="456656"/>
                </a:lnTo>
                <a:lnTo>
                  <a:pt x="0" y="0"/>
                </a:lnTo>
                <a:close/>
              </a:path>
            </a:pathLst>
          </a:custGeom>
          <a:blipFill>
            <a:blip r:embed="rId3">
              <a:alphaModFix amt="89000"/>
            </a:blip>
            <a:stretch>
              <a:fillRect t="-5977" b="-165340"/>
            </a:stretch>
          </a:blipFill>
        </p:spPr>
      </p:sp>
      <p:grpSp>
        <p:nvGrpSpPr>
          <p:cNvPr id="6" name="Group 6"/>
          <p:cNvGrpSpPr/>
          <p:nvPr/>
        </p:nvGrpSpPr>
        <p:grpSpPr>
          <a:xfrm>
            <a:off x="911424" y="4243590"/>
            <a:ext cx="4403666" cy="4154676"/>
            <a:chOff x="0" y="0"/>
            <a:chExt cx="1320076" cy="1245437"/>
          </a:xfrm>
        </p:grpSpPr>
        <p:sp>
          <p:nvSpPr>
            <p:cNvPr id="7" name="Freeform 7"/>
            <p:cNvSpPr/>
            <p:nvPr/>
          </p:nvSpPr>
          <p:spPr>
            <a:xfrm>
              <a:off x="0" y="0"/>
              <a:ext cx="1320076" cy="1245437"/>
            </a:xfrm>
            <a:custGeom>
              <a:avLst/>
              <a:gdLst/>
              <a:ahLst/>
              <a:cxnLst/>
              <a:rect l="l" t="t" r="r" b="b"/>
              <a:pathLst>
                <a:path w="1320076" h="1245437">
                  <a:moveTo>
                    <a:pt x="63290" y="0"/>
                  </a:moveTo>
                  <a:lnTo>
                    <a:pt x="1256786" y="0"/>
                  </a:lnTo>
                  <a:cubicBezTo>
                    <a:pt x="1273572" y="0"/>
                    <a:pt x="1289670" y="6668"/>
                    <a:pt x="1301539" y="18537"/>
                  </a:cubicBezTo>
                  <a:cubicBezTo>
                    <a:pt x="1313408" y="30407"/>
                    <a:pt x="1320076" y="46505"/>
                    <a:pt x="1320076" y="63290"/>
                  </a:cubicBezTo>
                  <a:lnTo>
                    <a:pt x="1320076" y="1182147"/>
                  </a:lnTo>
                  <a:cubicBezTo>
                    <a:pt x="1320076" y="1198933"/>
                    <a:pt x="1313408" y="1215031"/>
                    <a:pt x="1301539" y="1226900"/>
                  </a:cubicBezTo>
                  <a:cubicBezTo>
                    <a:pt x="1289670" y="1238769"/>
                    <a:pt x="1273572" y="1245437"/>
                    <a:pt x="1256786" y="1245437"/>
                  </a:cubicBezTo>
                  <a:lnTo>
                    <a:pt x="63290" y="1245437"/>
                  </a:lnTo>
                  <a:cubicBezTo>
                    <a:pt x="46505" y="1245437"/>
                    <a:pt x="30407" y="1238769"/>
                    <a:pt x="18537" y="1226900"/>
                  </a:cubicBezTo>
                  <a:cubicBezTo>
                    <a:pt x="6668" y="1215031"/>
                    <a:pt x="0" y="1198933"/>
                    <a:pt x="0" y="1182147"/>
                  </a:cubicBezTo>
                  <a:lnTo>
                    <a:pt x="0" y="63290"/>
                  </a:lnTo>
                  <a:cubicBezTo>
                    <a:pt x="0" y="46505"/>
                    <a:pt x="6668" y="30407"/>
                    <a:pt x="18537" y="18537"/>
                  </a:cubicBezTo>
                  <a:cubicBezTo>
                    <a:pt x="30407" y="6668"/>
                    <a:pt x="46505" y="0"/>
                    <a:pt x="63290" y="0"/>
                  </a:cubicBezTo>
                  <a:close/>
                </a:path>
              </a:pathLst>
            </a:custGeom>
            <a:solidFill>
              <a:srgbClr val="000000">
                <a:alpha val="0"/>
              </a:srgbClr>
            </a:solidFill>
            <a:ln w="161925" cap="rnd">
              <a:solidFill>
                <a:srgbClr val="122D58"/>
              </a:solidFill>
              <a:prstDash val="solid"/>
              <a:round/>
            </a:ln>
          </p:spPr>
        </p:sp>
        <p:sp>
          <p:nvSpPr>
            <p:cNvPr id="8" name="TextBox 8"/>
            <p:cNvSpPr txBox="1"/>
            <p:nvPr/>
          </p:nvSpPr>
          <p:spPr>
            <a:xfrm>
              <a:off x="0" y="-47625"/>
              <a:ext cx="1320076" cy="1293062"/>
            </a:xfrm>
            <a:prstGeom prst="rect">
              <a:avLst/>
            </a:prstGeom>
          </p:spPr>
          <p:txBody>
            <a:bodyPr lIns="50800" tIns="50800" rIns="50800" bIns="50800" rtlCol="0" anchor="ctr"/>
            <a:lstStyle/>
            <a:p>
              <a:pPr algn="ctr">
                <a:lnSpc>
                  <a:spcPts val="4059"/>
                </a:lnSpc>
              </a:pPr>
              <a:endParaRPr/>
            </a:p>
          </p:txBody>
        </p:sp>
      </p:grpSp>
      <p:grpSp>
        <p:nvGrpSpPr>
          <p:cNvPr id="9" name="Group 9"/>
          <p:cNvGrpSpPr/>
          <p:nvPr/>
        </p:nvGrpSpPr>
        <p:grpSpPr>
          <a:xfrm>
            <a:off x="2386460" y="3551992"/>
            <a:ext cx="1453594" cy="1435358"/>
            <a:chOff x="0" y="0"/>
            <a:chExt cx="435740" cy="430274"/>
          </a:xfrm>
        </p:grpSpPr>
        <p:sp>
          <p:nvSpPr>
            <p:cNvPr id="10" name="Freeform 10"/>
            <p:cNvSpPr/>
            <p:nvPr/>
          </p:nvSpPr>
          <p:spPr>
            <a:xfrm>
              <a:off x="0" y="0"/>
              <a:ext cx="435740" cy="430274"/>
            </a:xfrm>
            <a:custGeom>
              <a:avLst/>
              <a:gdLst/>
              <a:ahLst/>
              <a:cxnLst/>
              <a:rect l="l" t="t" r="r" b="b"/>
              <a:pathLst>
                <a:path w="435740" h="430274">
                  <a:moveTo>
                    <a:pt x="0" y="0"/>
                  </a:moveTo>
                  <a:lnTo>
                    <a:pt x="435740" y="0"/>
                  </a:lnTo>
                  <a:lnTo>
                    <a:pt x="435740" y="430274"/>
                  </a:lnTo>
                  <a:lnTo>
                    <a:pt x="0" y="430274"/>
                  </a:lnTo>
                  <a:close/>
                </a:path>
              </a:pathLst>
            </a:custGeom>
            <a:solidFill>
              <a:srgbClr val="FFFFFF"/>
            </a:solidFill>
          </p:spPr>
        </p:sp>
        <p:sp>
          <p:nvSpPr>
            <p:cNvPr id="11" name="TextBox 11"/>
            <p:cNvSpPr txBox="1"/>
            <p:nvPr/>
          </p:nvSpPr>
          <p:spPr>
            <a:xfrm>
              <a:off x="0" y="0"/>
              <a:ext cx="435740" cy="430274"/>
            </a:xfrm>
            <a:prstGeom prst="rect">
              <a:avLst/>
            </a:prstGeom>
          </p:spPr>
          <p:txBody>
            <a:bodyPr lIns="50800" tIns="50800" rIns="50800" bIns="50800" rtlCol="0" anchor="ctr"/>
            <a:lstStyle/>
            <a:p>
              <a:pPr marL="0" lvl="0" indent="0" algn="ctr">
                <a:lnSpc>
                  <a:spcPts val="7358"/>
                </a:lnSpc>
                <a:spcBef>
                  <a:spcPct val="0"/>
                </a:spcBef>
              </a:pPr>
              <a:r>
                <a:rPr lang="en-US" sz="6131" b="1" u="none" strike="noStrike" spc="220">
                  <a:solidFill>
                    <a:srgbClr val="000000"/>
                  </a:solidFill>
                  <a:latin typeface="Montserrat Bold"/>
                  <a:ea typeface="Montserrat Bold"/>
                  <a:cs typeface="Montserrat Bold"/>
                  <a:sym typeface="Montserrat Bold"/>
                </a:rPr>
                <a:t>01</a:t>
              </a:r>
            </a:p>
          </p:txBody>
        </p:sp>
      </p:grpSp>
      <p:sp>
        <p:nvSpPr>
          <p:cNvPr id="12" name="Freeform 12"/>
          <p:cNvSpPr/>
          <p:nvPr/>
        </p:nvSpPr>
        <p:spPr>
          <a:xfrm rot="-10800000">
            <a:off x="6023940" y="8398265"/>
            <a:ext cx="4252833" cy="456655"/>
          </a:xfrm>
          <a:custGeom>
            <a:avLst/>
            <a:gdLst/>
            <a:ahLst/>
            <a:cxnLst/>
            <a:rect l="l" t="t" r="r" b="b"/>
            <a:pathLst>
              <a:path w="4252833" h="456655">
                <a:moveTo>
                  <a:pt x="0" y="0"/>
                </a:moveTo>
                <a:lnTo>
                  <a:pt x="4252832" y="0"/>
                </a:lnTo>
                <a:lnTo>
                  <a:pt x="4252832" y="456656"/>
                </a:lnTo>
                <a:lnTo>
                  <a:pt x="0" y="456656"/>
                </a:lnTo>
                <a:lnTo>
                  <a:pt x="0" y="0"/>
                </a:lnTo>
                <a:close/>
              </a:path>
            </a:pathLst>
          </a:custGeom>
          <a:blipFill>
            <a:blip r:embed="rId3">
              <a:alphaModFix amt="89000"/>
            </a:blip>
            <a:stretch>
              <a:fillRect t="-5240" b="-162507"/>
            </a:stretch>
          </a:blipFill>
        </p:spPr>
      </p:sp>
      <p:grpSp>
        <p:nvGrpSpPr>
          <p:cNvPr id="13" name="Group 13"/>
          <p:cNvGrpSpPr/>
          <p:nvPr/>
        </p:nvGrpSpPr>
        <p:grpSpPr>
          <a:xfrm>
            <a:off x="5864600" y="4243590"/>
            <a:ext cx="4688700" cy="4154676"/>
            <a:chOff x="0" y="0"/>
            <a:chExt cx="1405521" cy="1245437"/>
          </a:xfrm>
        </p:grpSpPr>
        <p:sp>
          <p:nvSpPr>
            <p:cNvPr id="14" name="Freeform 14"/>
            <p:cNvSpPr/>
            <p:nvPr/>
          </p:nvSpPr>
          <p:spPr>
            <a:xfrm>
              <a:off x="0" y="0"/>
              <a:ext cx="1405521" cy="1245437"/>
            </a:xfrm>
            <a:custGeom>
              <a:avLst/>
              <a:gdLst/>
              <a:ahLst/>
              <a:cxnLst/>
              <a:rect l="l" t="t" r="r" b="b"/>
              <a:pathLst>
                <a:path w="1405521" h="1245437">
                  <a:moveTo>
                    <a:pt x="59443" y="0"/>
                  </a:moveTo>
                  <a:lnTo>
                    <a:pt x="1346078" y="0"/>
                  </a:lnTo>
                  <a:cubicBezTo>
                    <a:pt x="1378907" y="0"/>
                    <a:pt x="1405521" y="26613"/>
                    <a:pt x="1405521" y="59443"/>
                  </a:cubicBezTo>
                  <a:lnTo>
                    <a:pt x="1405521" y="1185995"/>
                  </a:lnTo>
                  <a:cubicBezTo>
                    <a:pt x="1405521" y="1218824"/>
                    <a:pt x="1378907" y="1245437"/>
                    <a:pt x="1346078" y="1245437"/>
                  </a:cubicBezTo>
                  <a:lnTo>
                    <a:pt x="59443" y="1245437"/>
                  </a:lnTo>
                  <a:cubicBezTo>
                    <a:pt x="26613" y="1245437"/>
                    <a:pt x="0" y="1218824"/>
                    <a:pt x="0" y="1185995"/>
                  </a:cubicBezTo>
                  <a:lnTo>
                    <a:pt x="0" y="59443"/>
                  </a:lnTo>
                  <a:cubicBezTo>
                    <a:pt x="0" y="26613"/>
                    <a:pt x="26613" y="0"/>
                    <a:pt x="59443" y="0"/>
                  </a:cubicBezTo>
                  <a:close/>
                </a:path>
              </a:pathLst>
            </a:custGeom>
            <a:solidFill>
              <a:srgbClr val="000000">
                <a:alpha val="0"/>
              </a:srgbClr>
            </a:solidFill>
            <a:ln w="161925" cap="rnd">
              <a:solidFill>
                <a:srgbClr val="F9B680"/>
              </a:solidFill>
              <a:prstDash val="solid"/>
              <a:round/>
            </a:ln>
          </p:spPr>
        </p:sp>
        <p:sp>
          <p:nvSpPr>
            <p:cNvPr id="15" name="TextBox 15"/>
            <p:cNvSpPr txBox="1"/>
            <p:nvPr/>
          </p:nvSpPr>
          <p:spPr>
            <a:xfrm>
              <a:off x="0" y="-47625"/>
              <a:ext cx="1405521" cy="1293062"/>
            </a:xfrm>
            <a:prstGeom prst="rect">
              <a:avLst/>
            </a:prstGeom>
          </p:spPr>
          <p:txBody>
            <a:bodyPr lIns="50800" tIns="50800" rIns="50800" bIns="50800" rtlCol="0" anchor="ctr"/>
            <a:lstStyle/>
            <a:p>
              <a:pPr algn="ctr">
                <a:lnSpc>
                  <a:spcPts val="4059"/>
                </a:lnSpc>
              </a:pPr>
              <a:endParaRPr/>
            </a:p>
          </p:txBody>
        </p:sp>
      </p:grpSp>
      <p:grpSp>
        <p:nvGrpSpPr>
          <p:cNvPr id="16" name="Group 16"/>
          <p:cNvGrpSpPr/>
          <p:nvPr/>
        </p:nvGrpSpPr>
        <p:grpSpPr>
          <a:xfrm>
            <a:off x="7405541" y="3551992"/>
            <a:ext cx="1453594" cy="1435358"/>
            <a:chOff x="0" y="0"/>
            <a:chExt cx="435740" cy="430274"/>
          </a:xfrm>
        </p:grpSpPr>
        <p:sp>
          <p:nvSpPr>
            <p:cNvPr id="17" name="Freeform 17"/>
            <p:cNvSpPr/>
            <p:nvPr/>
          </p:nvSpPr>
          <p:spPr>
            <a:xfrm>
              <a:off x="0" y="0"/>
              <a:ext cx="435740" cy="430274"/>
            </a:xfrm>
            <a:custGeom>
              <a:avLst/>
              <a:gdLst/>
              <a:ahLst/>
              <a:cxnLst/>
              <a:rect l="l" t="t" r="r" b="b"/>
              <a:pathLst>
                <a:path w="435740" h="430274">
                  <a:moveTo>
                    <a:pt x="0" y="0"/>
                  </a:moveTo>
                  <a:lnTo>
                    <a:pt x="435740" y="0"/>
                  </a:lnTo>
                  <a:lnTo>
                    <a:pt x="435740" y="430274"/>
                  </a:lnTo>
                  <a:lnTo>
                    <a:pt x="0" y="430274"/>
                  </a:lnTo>
                  <a:close/>
                </a:path>
              </a:pathLst>
            </a:custGeom>
            <a:solidFill>
              <a:srgbClr val="FFFFFF"/>
            </a:solidFill>
          </p:spPr>
        </p:sp>
        <p:sp>
          <p:nvSpPr>
            <p:cNvPr id="18" name="TextBox 18"/>
            <p:cNvSpPr txBox="1"/>
            <p:nvPr/>
          </p:nvSpPr>
          <p:spPr>
            <a:xfrm>
              <a:off x="0" y="0"/>
              <a:ext cx="435740" cy="430274"/>
            </a:xfrm>
            <a:prstGeom prst="rect">
              <a:avLst/>
            </a:prstGeom>
          </p:spPr>
          <p:txBody>
            <a:bodyPr lIns="50800" tIns="50800" rIns="50800" bIns="50800" rtlCol="0" anchor="ctr"/>
            <a:lstStyle/>
            <a:p>
              <a:pPr marL="0" lvl="0" indent="0" algn="ctr">
                <a:lnSpc>
                  <a:spcPts val="7358"/>
                </a:lnSpc>
                <a:spcBef>
                  <a:spcPct val="0"/>
                </a:spcBef>
              </a:pPr>
              <a:r>
                <a:rPr lang="en-US" sz="6131" b="1" spc="220">
                  <a:solidFill>
                    <a:srgbClr val="000000"/>
                  </a:solidFill>
                  <a:latin typeface="Montserrat Bold"/>
                  <a:ea typeface="Montserrat Bold"/>
                  <a:cs typeface="Montserrat Bold"/>
                  <a:sym typeface="Montserrat Bold"/>
                </a:rPr>
                <a:t>02</a:t>
              </a:r>
            </a:p>
          </p:txBody>
        </p:sp>
      </p:grpSp>
      <p:sp>
        <p:nvSpPr>
          <p:cNvPr id="19" name="Freeform 19"/>
          <p:cNvSpPr/>
          <p:nvPr/>
        </p:nvSpPr>
        <p:spPr>
          <a:xfrm rot="-10800000">
            <a:off x="11043736" y="8398265"/>
            <a:ext cx="4309516" cy="456655"/>
          </a:xfrm>
          <a:custGeom>
            <a:avLst/>
            <a:gdLst/>
            <a:ahLst/>
            <a:cxnLst/>
            <a:rect l="l" t="t" r="r" b="b"/>
            <a:pathLst>
              <a:path w="4309516" h="456655">
                <a:moveTo>
                  <a:pt x="0" y="0"/>
                </a:moveTo>
                <a:lnTo>
                  <a:pt x="4309517" y="0"/>
                </a:lnTo>
                <a:lnTo>
                  <a:pt x="4309517" y="456656"/>
                </a:lnTo>
                <a:lnTo>
                  <a:pt x="0" y="456656"/>
                </a:lnTo>
                <a:lnTo>
                  <a:pt x="0" y="0"/>
                </a:lnTo>
                <a:close/>
              </a:path>
            </a:pathLst>
          </a:custGeom>
          <a:blipFill>
            <a:blip r:embed="rId3">
              <a:alphaModFix amt="89000"/>
            </a:blip>
            <a:stretch>
              <a:fillRect t="-5977" b="-165340"/>
            </a:stretch>
          </a:blipFill>
        </p:spPr>
      </p:sp>
      <p:grpSp>
        <p:nvGrpSpPr>
          <p:cNvPr id="20" name="Group 20"/>
          <p:cNvGrpSpPr/>
          <p:nvPr/>
        </p:nvGrpSpPr>
        <p:grpSpPr>
          <a:xfrm>
            <a:off x="11043736" y="4243590"/>
            <a:ext cx="4403666" cy="4154676"/>
            <a:chOff x="0" y="0"/>
            <a:chExt cx="1320076" cy="1245437"/>
          </a:xfrm>
        </p:grpSpPr>
        <p:sp>
          <p:nvSpPr>
            <p:cNvPr id="21" name="Freeform 21"/>
            <p:cNvSpPr/>
            <p:nvPr/>
          </p:nvSpPr>
          <p:spPr>
            <a:xfrm>
              <a:off x="0" y="0"/>
              <a:ext cx="1320076" cy="1245437"/>
            </a:xfrm>
            <a:custGeom>
              <a:avLst/>
              <a:gdLst/>
              <a:ahLst/>
              <a:cxnLst/>
              <a:rect l="l" t="t" r="r" b="b"/>
              <a:pathLst>
                <a:path w="1320076" h="1245437">
                  <a:moveTo>
                    <a:pt x="63290" y="0"/>
                  </a:moveTo>
                  <a:lnTo>
                    <a:pt x="1256786" y="0"/>
                  </a:lnTo>
                  <a:cubicBezTo>
                    <a:pt x="1273572" y="0"/>
                    <a:pt x="1289670" y="6668"/>
                    <a:pt x="1301539" y="18537"/>
                  </a:cubicBezTo>
                  <a:cubicBezTo>
                    <a:pt x="1313408" y="30407"/>
                    <a:pt x="1320076" y="46505"/>
                    <a:pt x="1320076" y="63290"/>
                  </a:cubicBezTo>
                  <a:lnTo>
                    <a:pt x="1320076" y="1182147"/>
                  </a:lnTo>
                  <a:cubicBezTo>
                    <a:pt x="1320076" y="1198933"/>
                    <a:pt x="1313408" y="1215031"/>
                    <a:pt x="1301539" y="1226900"/>
                  </a:cubicBezTo>
                  <a:cubicBezTo>
                    <a:pt x="1289670" y="1238769"/>
                    <a:pt x="1273572" y="1245437"/>
                    <a:pt x="1256786" y="1245437"/>
                  </a:cubicBezTo>
                  <a:lnTo>
                    <a:pt x="63290" y="1245437"/>
                  </a:lnTo>
                  <a:cubicBezTo>
                    <a:pt x="46505" y="1245437"/>
                    <a:pt x="30407" y="1238769"/>
                    <a:pt x="18537" y="1226900"/>
                  </a:cubicBezTo>
                  <a:cubicBezTo>
                    <a:pt x="6668" y="1215031"/>
                    <a:pt x="0" y="1198933"/>
                    <a:pt x="0" y="1182147"/>
                  </a:cubicBezTo>
                  <a:lnTo>
                    <a:pt x="0" y="63290"/>
                  </a:lnTo>
                  <a:cubicBezTo>
                    <a:pt x="0" y="46505"/>
                    <a:pt x="6668" y="30407"/>
                    <a:pt x="18537" y="18537"/>
                  </a:cubicBezTo>
                  <a:cubicBezTo>
                    <a:pt x="30407" y="6668"/>
                    <a:pt x="46505" y="0"/>
                    <a:pt x="63290" y="0"/>
                  </a:cubicBezTo>
                  <a:close/>
                </a:path>
              </a:pathLst>
            </a:custGeom>
            <a:solidFill>
              <a:srgbClr val="FFFFFF"/>
            </a:solidFill>
            <a:ln w="161925" cap="rnd">
              <a:solidFill>
                <a:srgbClr val="122D58"/>
              </a:solidFill>
              <a:prstDash val="solid"/>
              <a:round/>
            </a:ln>
          </p:spPr>
        </p:sp>
        <p:sp>
          <p:nvSpPr>
            <p:cNvPr id="22" name="TextBox 22"/>
            <p:cNvSpPr txBox="1"/>
            <p:nvPr/>
          </p:nvSpPr>
          <p:spPr>
            <a:xfrm>
              <a:off x="0" y="-38100"/>
              <a:ext cx="1320076" cy="1283537"/>
            </a:xfrm>
            <a:prstGeom prst="rect">
              <a:avLst/>
            </a:prstGeom>
          </p:spPr>
          <p:txBody>
            <a:bodyPr lIns="50800" tIns="50800" rIns="50800" bIns="50800" rtlCol="0" anchor="ctr"/>
            <a:lstStyle/>
            <a:p>
              <a:pPr algn="ctr">
                <a:lnSpc>
                  <a:spcPts val="3499"/>
                </a:lnSpc>
              </a:pPr>
              <a:endParaRPr/>
            </a:p>
          </p:txBody>
        </p:sp>
      </p:grpSp>
      <p:grpSp>
        <p:nvGrpSpPr>
          <p:cNvPr id="23" name="Group 23"/>
          <p:cNvGrpSpPr/>
          <p:nvPr/>
        </p:nvGrpSpPr>
        <p:grpSpPr>
          <a:xfrm>
            <a:off x="12518772" y="3551992"/>
            <a:ext cx="1453594" cy="1435358"/>
            <a:chOff x="0" y="0"/>
            <a:chExt cx="435740" cy="430274"/>
          </a:xfrm>
        </p:grpSpPr>
        <p:sp>
          <p:nvSpPr>
            <p:cNvPr id="24" name="Freeform 24"/>
            <p:cNvSpPr/>
            <p:nvPr/>
          </p:nvSpPr>
          <p:spPr>
            <a:xfrm>
              <a:off x="0" y="0"/>
              <a:ext cx="435740" cy="430274"/>
            </a:xfrm>
            <a:custGeom>
              <a:avLst/>
              <a:gdLst/>
              <a:ahLst/>
              <a:cxnLst/>
              <a:rect l="l" t="t" r="r" b="b"/>
              <a:pathLst>
                <a:path w="435740" h="430274">
                  <a:moveTo>
                    <a:pt x="0" y="0"/>
                  </a:moveTo>
                  <a:lnTo>
                    <a:pt x="435740" y="0"/>
                  </a:lnTo>
                  <a:lnTo>
                    <a:pt x="435740" y="430274"/>
                  </a:lnTo>
                  <a:lnTo>
                    <a:pt x="0" y="430274"/>
                  </a:lnTo>
                  <a:close/>
                </a:path>
              </a:pathLst>
            </a:custGeom>
            <a:solidFill>
              <a:srgbClr val="FFFFFF"/>
            </a:solidFill>
          </p:spPr>
        </p:sp>
        <p:sp>
          <p:nvSpPr>
            <p:cNvPr id="25" name="TextBox 25"/>
            <p:cNvSpPr txBox="1"/>
            <p:nvPr/>
          </p:nvSpPr>
          <p:spPr>
            <a:xfrm>
              <a:off x="0" y="0"/>
              <a:ext cx="435740" cy="430274"/>
            </a:xfrm>
            <a:prstGeom prst="rect">
              <a:avLst/>
            </a:prstGeom>
          </p:spPr>
          <p:txBody>
            <a:bodyPr lIns="50800" tIns="50800" rIns="50800" bIns="50800" rtlCol="0" anchor="ctr"/>
            <a:lstStyle/>
            <a:p>
              <a:pPr marL="0" lvl="0" indent="0" algn="ctr">
                <a:lnSpc>
                  <a:spcPts val="7358"/>
                </a:lnSpc>
                <a:spcBef>
                  <a:spcPct val="0"/>
                </a:spcBef>
              </a:pPr>
              <a:r>
                <a:rPr lang="en-US" sz="6131" b="1" spc="220">
                  <a:solidFill>
                    <a:srgbClr val="000000"/>
                  </a:solidFill>
                  <a:latin typeface="Montserrat Bold"/>
                  <a:ea typeface="Montserrat Bold"/>
                  <a:cs typeface="Montserrat Bold"/>
                  <a:sym typeface="Montserrat Bold"/>
                </a:rPr>
                <a:t>03</a:t>
              </a:r>
            </a:p>
          </p:txBody>
        </p:sp>
      </p:grpSp>
      <p:sp>
        <p:nvSpPr>
          <p:cNvPr id="26" name="TextBox 26"/>
          <p:cNvSpPr txBox="1"/>
          <p:nvPr/>
        </p:nvSpPr>
        <p:spPr>
          <a:xfrm>
            <a:off x="1153448" y="5059906"/>
            <a:ext cx="3919618" cy="2646680"/>
          </a:xfrm>
          <a:prstGeom prst="rect">
            <a:avLst/>
          </a:prstGeom>
        </p:spPr>
        <p:txBody>
          <a:bodyPr lIns="0" tIns="0" rIns="0" bIns="0" rtlCol="0" anchor="t">
            <a:spAutoFit/>
          </a:bodyPr>
          <a:lstStyle/>
          <a:p>
            <a:pPr marL="0" lvl="0" indent="0" algn="ctr">
              <a:lnSpc>
                <a:spcPts val="5319"/>
              </a:lnSpc>
              <a:spcBef>
                <a:spcPct val="0"/>
              </a:spcBef>
            </a:pPr>
            <a:r>
              <a:rPr lang="en-US" sz="3799" b="1" spc="83">
                <a:solidFill>
                  <a:srgbClr val="2A2E3A"/>
                </a:solidFill>
                <a:latin typeface="Montserrat Bold"/>
                <a:ea typeface="Montserrat Bold"/>
                <a:cs typeface="Montserrat Bold"/>
                <a:sym typeface="Montserrat Bold"/>
              </a:rPr>
              <a:t>Xu hướng chuyển đổi số trong ngành tài chính</a:t>
            </a:r>
          </a:p>
        </p:txBody>
      </p:sp>
      <p:sp>
        <p:nvSpPr>
          <p:cNvPr id="27" name="TextBox 27"/>
          <p:cNvSpPr txBox="1"/>
          <p:nvPr/>
        </p:nvSpPr>
        <p:spPr>
          <a:xfrm>
            <a:off x="6023940" y="5393281"/>
            <a:ext cx="4252833" cy="1979930"/>
          </a:xfrm>
          <a:prstGeom prst="rect">
            <a:avLst/>
          </a:prstGeom>
        </p:spPr>
        <p:txBody>
          <a:bodyPr lIns="0" tIns="0" rIns="0" bIns="0" rtlCol="0" anchor="t">
            <a:spAutoFit/>
          </a:bodyPr>
          <a:lstStyle/>
          <a:p>
            <a:pPr algn="ctr">
              <a:lnSpc>
                <a:spcPts val="5319"/>
              </a:lnSpc>
              <a:spcBef>
                <a:spcPct val="0"/>
              </a:spcBef>
            </a:pPr>
            <a:r>
              <a:rPr lang="en-US" sz="3799" b="1" spc="83">
                <a:solidFill>
                  <a:srgbClr val="2A2E3A"/>
                </a:solidFill>
                <a:latin typeface="Montserrat Bold"/>
                <a:ea typeface="Montserrat Bold"/>
                <a:cs typeface="Montserrat Bold"/>
                <a:sym typeface="Montserrat Bold"/>
              </a:rPr>
              <a:t>Tầm quan trọng của hạn mức tín dụng</a:t>
            </a:r>
          </a:p>
        </p:txBody>
      </p:sp>
      <p:sp>
        <p:nvSpPr>
          <p:cNvPr id="28" name="TextBox 28"/>
          <p:cNvSpPr txBox="1"/>
          <p:nvPr/>
        </p:nvSpPr>
        <p:spPr>
          <a:xfrm>
            <a:off x="11264921" y="5059906"/>
            <a:ext cx="3961297" cy="2646680"/>
          </a:xfrm>
          <a:prstGeom prst="rect">
            <a:avLst/>
          </a:prstGeom>
        </p:spPr>
        <p:txBody>
          <a:bodyPr lIns="0" tIns="0" rIns="0" bIns="0" rtlCol="0" anchor="t">
            <a:spAutoFit/>
          </a:bodyPr>
          <a:lstStyle/>
          <a:p>
            <a:pPr marL="0" lvl="0" indent="0" algn="ctr">
              <a:lnSpc>
                <a:spcPts val="5319"/>
              </a:lnSpc>
              <a:spcBef>
                <a:spcPct val="0"/>
              </a:spcBef>
            </a:pPr>
            <a:r>
              <a:rPr lang="en-US" sz="3799" b="1" spc="83">
                <a:solidFill>
                  <a:srgbClr val="2A2E3A"/>
                </a:solidFill>
                <a:latin typeface="Montserrat Bold"/>
                <a:ea typeface="Montserrat Bold"/>
                <a:cs typeface="Montserrat Bold"/>
                <a:sym typeface="Montserrat Bold"/>
              </a:rPr>
              <a:t>Tiềm năng của học máy trong dự báo hạn mức tín dụng</a:t>
            </a:r>
          </a:p>
        </p:txBody>
      </p:sp>
      <p:grpSp>
        <p:nvGrpSpPr>
          <p:cNvPr id="29" name="Group 29"/>
          <p:cNvGrpSpPr/>
          <p:nvPr/>
        </p:nvGrpSpPr>
        <p:grpSpPr>
          <a:xfrm>
            <a:off x="-705636" y="9948212"/>
            <a:ext cx="18993636" cy="2285537"/>
            <a:chOff x="0" y="0"/>
            <a:chExt cx="5804787" cy="698500"/>
          </a:xfrm>
        </p:grpSpPr>
        <p:sp>
          <p:nvSpPr>
            <p:cNvPr id="30" name="Freeform 30"/>
            <p:cNvSpPr/>
            <p:nvPr/>
          </p:nvSpPr>
          <p:spPr>
            <a:xfrm>
              <a:off x="0" y="0"/>
              <a:ext cx="5804787" cy="698500"/>
            </a:xfrm>
            <a:custGeom>
              <a:avLst/>
              <a:gdLst/>
              <a:ahLst/>
              <a:cxnLst/>
              <a:rect l="l" t="t" r="r" b="b"/>
              <a:pathLst>
                <a:path w="5804787" h="698500">
                  <a:moveTo>
                    <a:pt x="5804787" y="349250"/>
                  </a:moveTo>
                  <a:lnTo>
                    <a:pt x="5601587" y="698500"/>
                  </a:lnTo>
                  <a:lnTo>
                    <a:pt x="203200" y="698500"/>
                  </a:lnTo>
                  <a:lnTo>
                    <a:pt x="0" y="349250"/>
                  </a:lnTo>
                  <a:lnTo>
                    <a:pt x="203200" y="0"/>
                  </a:lnTo>
                  <a:lnTo>
                    <a:pt x="5601587" y="0"/>
                  </a:lnTo>
                  <a:lnTo>
                    <a:pt x="5804787" y="349250"/>
                  </a:lnTo>
                  <a:close/>
                </a:path>
              </a:pathLst>
            </a:custGeom>
            <a:solidFill>
              <a:srgbClr val="122D58"/>
            </a:solidFill>
          </p:spPr>
        </p:sp>
        <p:sp>
          <p:nvSpPr>
            <p:cNvPr id="31" name="TextBox 31"/>
            <p:cNvSpPr txBox="1"/>
            <p:nvPr/>
          </p:nvSpPr>
          <p:spPr>
            <a:xfrm>
              <a:off x="114300" y="-38100"/>
              <a:ext cx="5576187"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32" name="Group 32"/>
          <p:cNvGrpSpPr/>
          <p:nvPr/>
        </p:nvGrpSpPr>
        <p:grpSpPr>
          <a:xfrm>
            <a:off x="-3072156" y="9948212"/>
            <a:ext cx="3133626" cy="2285537"/>
            <a:chOff x="0" y="0"/>
            <a:chExt cx="957691" cy="698500"/>
          </a:xfrm>
        </p:grpSpPr>
        <p:sp>
          <p:nvSpPr>
            <p:cNvPr id="33" name="Freeform 33"/>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34" name="TextBox 34"/>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35" name="Group 35"/>
          <p:cNvGrpSpPr/>
          <p:nvPr/>
        </p:nvGrpSpPr>
        <p:grpSpPr>
          <a:xfrm>
            <a:off x="1660885" y="9948212"/>
            <a:ext cx="3133626" cy="2285537"/>
            <a:chOff x="0" y="0"/>
            <a:chExt cx="957691" cy="698500"/>
          </a:xfrm>
        </p:grpSpPr>
        <p:sp>
          <p:nvSpPr>
            <p:cNvPr id="36" name="Freeform 36"/>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37" name="TextBox 37"/>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38" name="Group 38"/>
          <p:cNvGrpSpPr/>
          <p:nvPr/>
        </p:nvGrpSpPr>
        <p:grpSpPr>
          <a:xfrm>
            <a:off x="6393927" y="9948212"/>
            <a:ext cx="3133626" cy="2285537"/>
            <a:chOff x="0" y="0"/>
            <a:chExt cx="957691" cy="698500"/>
          </a:xfrm>
        </p:grpSpPr>
        <p:sp>
          <p:nvSpPr>
            <p:cNvPr id="39" name="Freeform 39"/>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40" name="TextBox 40"/>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41" name="Group 41"/>
          <p:cNvGrpSpPr/>
          <p:nvPr/>
        </p:nvGrpSpPr>
        <p:grpSpPr>
          <a:xfrm>
            <a:off x="11126968" y="9948212"/>
            <a:ext cx="3133626" cy="2285537"/>
            <a:chOff x="0" y="0"/>
            <a:chExt cx="957691" cy="698500"/>
          </a:xfrm>
        </p:grpSpPr>
        <p:sp>
          <p:nvSpPr>
            <p:cNvPr id="42" name="Freeform 42"/>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43" name="TextBox 43"/>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44" name="Group 44"/>
          <p:cNvGrpSpPr/>
          <p:nvPr/>
        </p:nvGrpSpPr>
        <p:grpSpPr>
          <a:xfrm>
            <a:off x="15860010" y="9948212"/>
            <a:ext cx="3133626" cy="2285537"/>
            <a:chOff x="0" y="0"/>
            <a:chExt cx="957691" cy="698500"/>
          </a:xfrm>
        </p:grpSpPr>
        <p:sp>
          <p:nvSpPr>
            <p:cNvPr id="45" name="Freeform 45"/>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46" name="TextBox 46"/>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47" name="Group 47"/>
          <p:cNvGrpSpPr/>
          <p:nvPr/>
        </p:nvGrpSpPr>
        <p:grpSpPr>
          <a:xfrm>
            <a:off x="18226531" y="9948212"/>
            <a:ext cx="3133626" cy="2285537"/>
            <a:chOff x="0" y="0"/>
            <a:chExt cx="957691" cy="698500"/>
          </a:xfrm>
        </p:grpSpPr>
        <p:sp>
          <p:nvSpPr>
            <p:cNvPr id="48" name="Freeform 48"/>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49" name="TextBox 49"/>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08298" y="-3527756"/>
            <a:ext cx="5677123" cy="4878778"/>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04775" cap="sq">
              <a:solidFill>
                <a:srgbClr val="F9B680"/>
              </a:solidFill>
              <a:prstDash val="solid"/>
              <a:miter/>
            </a:ln>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18288000" cy="212360"/>
            <a:chOff x="0" y="0"/>
            <a:chExt cx="4816593" cy="55930"/>
          </a:xfrm>
        </p:grpSpPr>
        <p:sp>
          <p:nvSpPr>
            <p:cNvPr id="6" name="Freeform 6"/>
            <p:cNvSpPr/>
            <p:nvPr/>
          </p:nvSpPr>
          <p:spPr>
            <a:xfrm>
              <a:off x="0" y="0"/>
              <a:ext cx="4816592" cy="55930"/>
            </a:xfrm>
            <a:custGeom>
              <a:avLst/>
              <a:gdLst/>
              <a:ahLst/>
              <a:cxnLst/>
              <a:rect l="l" t="t" r="r" b="b"/>
              <a:pathLst>
                <a:path w="4816592" h="55930">
                  <a:moveTo>
                    <a:pt x="0" y="0"/>
                  </a:moveTo>
                  <a:lnTo>
                    <a:pt x="4816592" y="0"/>
                  </a:lnTo>
                  <a:lnTo>
                    <a:pt x="4816592" y="55930"/>
                  </a:lnTo>
                  <a:lnTo>
                    <a:pt x="0" y="55930"/>
                  </a:lnTo>
                  <a:close/>
                </a:path>
              </a:pathLst>
            </a:custGeom>
            <a:solidFill>
              <a:srgbClr val="122D58"/>
            </a:solidFill>
          </p:spPr>
        </p:sp>
        <p:sp>
          <p:nvSpPr>
            <p:cNvPr id="7" name="TextBox 7"/>
            <p:cNvSpPr txBox="1"/>
            <p:nvPr/>
          </p:nvSpPr>
          <p:spPr>
            <a:xfrm>
              <a:off x="0" y="-38100"/>
              <a:ext cx="4816593" cy="9403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10074640"/>
            <a:ext cx="18288000" cy="212360"/>
            <a:chOff x="0" y="0"/>
            <a:chExt cx="4816593" cy="55930"/>
          </a:xfrm>
        </p:grpSpPr>
        <p:sp>
          <p:nvSpPr>
            <p:cNvPr id="9" name="Freeform 9"/>
            <p:cNvSpPr/>
            <p:nvPr/>
          </p:nvSpPr>
          <p:spPr>
            <a:xfrm>
              <a:off x="0" y="0"/>
              <a:ext cx="4816592" cy="55930"/>
            </a:xfrm>
            <a:custGeom>
              <a:avLst/>
              <a:gdLst/>
              <a:ahLst/>
              <a:cxnLst/>
              <a:rect l="l" t="t" r="r" b="b"/>
              <a:pathLst>
                <a:path w="4816592" h="55930">
                  <a:moveTo>
                    <a:pt x="0" y="0"/>
                  </a:moveTo>
                  <a:lnTo>
                    <a:pt x="4816592" y="0"/>
                  </a:lnTo>
                  <a:lnTo>
                    <a:pt x="4816592" y="55930"/>
                  </a:lnTo>
                  <a:lnTo>
                    <a:pt x="0" y="55930"/>
                  </a:lnTo>
                  <a:close/>
                </a:path>
              </a:pathLst>
            </a:custGeom>
            <a:solidFill>
              <a:srgbClr val="122D58"/>
            </a:solidFill>
          </p:spPr>
        </p:sp>
        <p:sp>
          <p:nvSpPr>
            <p:cNvPr id="10" name="TextBox 10"/>
            <p:cNvSpPr txBox="1"/>
            <p:nvPr/>
          </p:nvSpPr>
          <p:spPr>
            <a:xfrm>
              <a:off x="0" y="-38100"/>
              <a:ext cx="4816593" cy="9403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595366" y="3243481"/>
            <a:ext cx="1103297" cy="11032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439EB1"/>
              </a:solid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595366" y="7182502"/>
            <a:ext cx="1103297" cy="110329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1E6695"/>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698664" y="5214841"/>
            <a:ext cx="1103297" cy="11032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122D58"/>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0" name="AutoShape 20"/>
          <p:cNvSpPr/>
          <p:nvPr/>
        </p:nvSpPr>
        <p:spPr>
          <a:xfrm>
            <a:off x="7610604" y="8094182"/>
            <a:ext cx="704778" cy="704778"/>
          </a:xfrm>
          <a:prstGeom prst="line">
            <a:avLst/>
          </a:prstGeom>
          <a:ln w="19050" cap="flat">
            <a:solidFill>
              <a:srgbClr val="A6A6A6"/>
            </a:solidFill>
            <a:prstDash val="solid"/>
            <a:headEnd type="none" w="sm" len="sm"/>
            <a:tailEnd type="none" w="sm" len="sm"/>
          </a:ln>
        </p:spPr>
      </p:sp>
      <p:sp>
        <p:nvSpPr>
          <p:cNvPr id="21" name="AutoShape 21"/>
          <p:cNvSpPr/>
          <p:nvPr/>
        </p:nvSpPr>
        <p:spPr>
          <a:xfrm flipV="1">
            <a:off x="7657271" y="3057812"/>
            <a:ext cx="658111" cy="658111"/>
          </a:xfrm>
          <a:prstGeom prst="line">
            <a:avLst/>
          </a:prstGeom>
          <a:ln w="19050" cap="flat">
            <a:solidFill>
              <a:srgbClr val="A6A6A6"/>
            </a:solidFill>
            <a:prstDash val="solid"/>
            <a:headEnd type="none" w="sm" len="sm"/>
            <a:tailEnd type="none" w="sm" len="sm"/>
          </a:ln>
        </p:spPr>
      </p:sp>
      <p:sp>
        <p:nvSpPr>
          <p:cNvPr id="22" name="AutoShape 22"/>
          <p:cNvSpPr/>
          <p:nvPr/>
        </p:nvSpPr>
        <p:spPr>
          <a:xfrm>
            <a:off x="8801961" y="5776015"/>
            <a:ext cx="1680921" cy="0"/>
          </a:xfrm>
          <a:prstGeom prst="line">
            <a:avLst/>
          </a:prstGeom>
          <a:ln w="19050" cap="flat">
            <a:solidFill>
              <a:srgbClr val="A6A6A6"/>
            </a:solidFill>
            <a:prstDash val="solid"/>
            <a:headEnd type="none" w="sm" len="sm"/>
            <a:tailEnd type="oval" w="lg" len="lg"/>
          </a:ln>
        </p:spPr>
      </p:sp>
      <p:sp>
        <p:nvSpPr>
          <p:cNvPr id="23" name="AutoShape 23"/>
          <p:cNvSpPr/>
          <p:nvPr/>
        </p:nvSpPr>
        <p:spPr>
          <a:xfrm>
            <a:off x="8322117" y="3062069"/>
            <a:ext cx="1204671" cy="0"/>
          </a:xfrm>
          <a:prstGeom prst="line">
            <a:avLst/>
          </a:prstGeom>
          <a:ln w="19050" cap="flat">
            <a:solidFill>
              <a:srgbClr val="A6A6A6"/>
            </a:solidFill>
            <a:prstDash val="solid"/>
            <a:headEnd type="none" w="sm" len="sm"/>
            <a:tailEnd type="oval" w="lg" len="lg"/>
          </a:ln>
        </p:spPr>
      </p:sp>
      <p:sp>
        <p:nvSpPr>
          <p:cNvPr id="24" name="AutoShape 24"/>
          <p:cNvSpPr/>
          <p:nvPr/>
        </p:nvSpPr>
        <p:spPr>
          <a:xfrm>
            <a:off x="8322117" y="8798960"/>
            <a:ext cx="1204671" cy="0"/>
          </a:xfrm>
          <a:prstGeom prst="line">
            <a:avLst/>
          </a:prstGeom>
          <a:ln w="19050" cap="flat">
            <a:solidFill>
              <a:srgbClr val="A6A6A6"/>
            </a:solidFill>
            <a:prstDash val="solid"/>
            <a:headEnd type="none" w="sm" len="sm"/>
            <a:tailEnd type="oval" w="lg" len="lg"/>
          </a:ln>
        </p:spPr>
      </p:sp>
      <p:sp>
        <p:nvSpPr>
          <p:cNvPr id="25" name="Freeform 25"/>
          <p:cNvSpPr/>
          <p:nvPr/>
        </p:nvSpPr>
        <p:spPr>
          <a:xfrm>
            <a:off x="7929765" y="5503240"/>
            <a:ext cx="641095" cy="526499"/>
          </a:xfrm>
          <a:custGeom>
            <a:avLst/>
            <a:gdLst/>
            <a:ahLst/>
            <a:cxnLst/>
            <a:rect l="l" t="t" r="r" b="b"/>
            <a:pathLst>
              <a:path w="641095" h="526499">
                <a:moveTo>
                  <a:pt x="0" y="0"/>
                </a:moveTo>
                <a:lnTo>
                  <a:pt x="641095" y="0"/>
                </a:lnTo>
                <a:lnTo>
                  <a:pt x="641095" y="526499"/>
                </a:lnTo>
                <a:lnTo>
                  <a:pt x="0" y="52649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6" name="Freeform 26"/>
          <p:cNvSpPr/>
          <p:nvPr/>
        </p:nvSpPr>
        <p:spPr>
          <a:xfrm>
            <a:off x="6874589" y="7477049"/>
            <a:ext cx="544852" cy="514204"/>
          </a:xfrm>
          <a:custGeom>
            <a:avLst/>
            <a:gdLst/>
            <a:ahLst/>
            <a:cxnLst/>
            <a:rect l="l" t="t" r="r" b="b"/>
            <a:pathLst>
              <a:path w="544852" h="514204">
                <a:moveTo>
                  <a:pt x="0" y="0"/>
                </a:moveTo>
                <a:lnTo>
                  <a:pt x="544852" y="0"/>
                </a:lnTo>
                <a:lnTo>
                  <a:pt x="544852" y="514204"/>
                </a:lnTo>
                <a:lnTo>
                  <a:pt x="0" y="51420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27" name="Freeform 27"/>
          <p:cNvSpPr/>
          <p:nvPr/>
        </p:nvSpPr>
        <p:spPr>
          <a:xfrm>
            <a:off x="7511" y="2655668"/>
            <a:ext cx="6801111" cy="5585412"/>
          </a:xfrm>
          <a:custGeom>
            <a:avLst/>
            <a:gdLst/>
            <a:ahLst/>
            <a:cxnLst/>
            <a:rect l="l" t="t" r="r" b="b"/>
            <a:pathLst>
              <a:path w="6801111" h="5585412">
                <a:moveTo>
                  <a:pt x="0" y="0"/>
                </a:moveTo>
                <a:lnTo>
                  <a:pt x="6801111" y="0"/>
                </a:lnTo>
                <a:lnTo>
                  <a:pt x="6801111" y="5585413"/>
                </a:lnTo>
                <a:lnTo>
                  <a:pt x="0" y="55854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4021808" y="549349"/>
            <a:ext cx="13866181" cy="1219200"/>
          </a:xfrm>
          <a:prstGeom prst="rect">
            <a:avLst/>
          </a:prstGeom>
        </p:spPr>
        <p:txBody>
          <a:bodyPr lIns="0" tIns="0" rIns="0" bIns="0" rtlCol="0" anchor="t">
            <a:spAutoFit/>
          </a:bodyPr>
          <a:lstStyle/>
          <a:p>
            <a:pPr algn="l">
              <a:lnSpc>
                <a:spcPts val="5400"/>
              </a:lnSpc>
            </a:pPr>
            <a:r>
              <a:rPr lang="en-US" sz="4500" b="1">
                <a:solidFill>
                  <a:srgbClr val="122D58"/>
                </a:solidFill>
                <a:latin typeface="Montserrat Bold"/>
                <a:ea typeface="Montserrat Bold"/>
                <a:cs typeface="Montserrat Bold"/>
                <a:sym typeface="Montserrat Bold"/>
              </a:rPr>
              <a:t>ĐỀ XUẤT ỨNG DỤNG MÔ HÌNH </a:t>
            </a:r>
          </a:p>
          <a:p>
            <a:pPr algn="l">
              <a:lnSpc>
                <a:spcPts val="4200"/>
              </a:lnSpc>
            </a:pPr>
            <a:r>
              <a:rPr lang="en-US" sz="3500" b="1" i="1">
                <a:solidFill>
                  <a:srgbClr val="000000"/>
                </a:solidFill>
                <a:latin typeface="Montserrat Bold Italics"/>
                <a:ea typeface="Montserrat Bold Italics"/>
                <a:cs typeface="Montserrat Bold Italics"/>
                <a:sym typeface="Montserrat Bold Italics"/>
              </a:rPr>
              <a:t>TÍNH NĂNG NỔI BẬT</a:t>
            </a:r>
          </a:p>
        </p:txBody>
      </p:sp>
      <p:grpSp>
        <p:nvGrpSpPr>
          <p:cNvPr id="29" name="Group 29"/>
          <p:cNvGrpSpPr/>
          <p:nvPr/>
        </p:nvGrpSpPr>
        <p:grpSpPr>
          <a:xfrm>
            <a:off x="-3173931" y="-4906582"/>
            <a:ext cx="7747088" cy="6657654"/>
            <a:chOff x="0" y="0"/>
            <a:chExt cx="812800" cy="698500"/>
          </a:xfrm>
        </p:grpSpPr>
        <p:sp>
          <p:nvSpPr>
            <p:cNvPr id="30" name="Freeform 3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2D58"/>
            </a:solidFill>
          </p:spPr>
        </p:sp>
        <p:sp>
          <p:nvSpPr>
            <p:cNvPr id="31" name="TextBox 3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6808622" y="3397473"/>
            <a:ext cx="657158" cy="655516"/>
          </a:xfrm>
          <a:custGeom>
            <a:avLst/>
            <a:gdLst/>
            <a:ahLst/>
            <a:cxnLst/>
            <a:rect l="l" t="t" r="r" b="b"/>
            <a:pathLst>
              <a:path w="657158" h="655516">
                <a:moveTo>
                  <a:pt x="0" y="0"/>
                </a:moveTo>
                <a:lnTo>
                  <a:pt x="657159" y="0"/>
                </a:lnTo>
                <a:lnTo>
                  <a:pt x="657159" y="655516"/>
                </a:lnTo>
                <a:lnTo>
                  <a:pt x="0" y="655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3" name="TextBox 33"/>
          <p:cNvSpPr txBox="1"/>
          <p:nvPr/>
        </p:nvSpPr>
        <p:spPr>
          <a:xfrm>
            <a:off x="8768886" y="2385158"/>
            <a:ext cx="381446" cy="474345"/>
          </a:xfrm>
          <a:prstGeom prst="rect">
            <a:avLst/>
          </a:prstGeom>
        </p:spPr>
        <p:txBody>
          <a:bodyPr lIns="0" tIns="0" rIns="0" bIns="0" rtlCol="0" anchor="t">
            <a:spAutoFit/>
          </a:bodyPr>
          <a:lstStyle/>
          <a:p>
            <a:pPr algn="r">
              <a:lnSpc>
                <a:spcPts val="3779"/>
              </a:lnSpc>
              <a:spcBef>
                <a:spcPct val="0"/>
              </a:spcBef>
            </a:pPr>
            <a:r>
              <a:rPr lang="en-US" sz="2699" b="1">
                <a:solidFill>
                  <a:srgbClr val="122D58"/>
                </a:solidFill>
                <a:latin typeface="Arimo Bold"/>
                <a:ea typeface="Arimo Bold"/>
                <a:cs typeface="Arimo Bold"/>
                <a:sym typeface="Arimo Bold"/>
              </a:rPr>
              <a:t>01</a:t>
            </a:r>
          </a:p>
        </p:txBody>
      </p:sp>
      <p:sp>
        <p:nvSpPr>
          <p:cNvPr id="34" name="TextBox 34"/>
          <p:cNvSpPr txBox="1"/>
          <p:nvPr/>
        </p:nvSpPr>
        <p:spPr>
          <a:xfrm>
            <a:off x="8768886" y="8133098"/>
            <a:ext cx="381446" cy="474345"/>
          </a:xfrm>
          <a:prstGeom prst="rect">
            <a:avLst/>
          </a:prstGeom>
        </p:spPr>
        <p:txBody>
          <a:bodyPr lIns="0" tIns="0" rIns="0" bIns="0" rtlCol="0" anchor="t">
            <a:spAutoFit/>
          </a:bodyPr>
          <a:lstStyle/>
          <a:p>
            <a:pPr algn="r">
              <a:lnSpc>
                <a:spcPts val="3779"/>
              </a:lnSpc>
              <a:spcBef>
                <a:spcPct val="0"/>
              </a:spcBef>
            </a:pPr>
            <a:r>
              <a:rPr lang="en-US" sz="2699" b="1">
                <a:solidFill>
                  <a:srgbClr val="122D58"/>
                </a:solidFill>
                <a:latin typeface="Arimo Bold"/>
                <a:ea typeface="Arimo Bold"/>
                <a:cs typeface="Arimo Bold"/>
                <a:sym typeface="Arimo Bold"/>
              </a:rPr>
              <a:t>03</a:t>
            </a:r>
          </a:p>
        </p:txBody>
      </p:sp>
      <p:sp>
        <p:nvSpPr>
          <p:cNvPr id="35" name="TextBox 35"/>
          <p:cNvSpPr txBox="1"/>
          <p:nvPr/>
        </p:nvSpPr>
        <p:spPr>
          <a:xfrm>
            <a:off x="9336065" y="5148166"/>
            <a:ext cx="381446" cy="474345"/>
          </a:xfrm>
          <a:prstGeom prst="rect">
            <a:avLst/>
          </a:prstGeom>
        </p:spPr>
        <p:txBody>
          <a:bodyPr lIns="0" tIns="0" rIns="0" bIns="0" rtlCol="0" anchor="t">
            <a:spAutoFit/>
          </a:bodyPr>
          <a:lstStyle/>
          <a:p>
            <a:pPr algn="r">
              <a:lnSpc>
                <a:spcPts val="3779"/>
              </a:lnSpc>
              <a:spcBef>
                <a:spcPct val="0"/>
              </a:spcBef>
            </a:pPr>
            <a:r>
              <a:rPr lang="en-US" sz="2699" b="1">
                <a:solidFill>
                  <a:srgbClr val="122D58"/>
                </a:solidFill>
                <a:latin typeface="Arimo Bold"/>
                <a:ea typeface="Arimo Bold"/>
                <a:cs typeface="Arimo Bold"/>
                <a:sym typeface="Arimo Bold"/>
              </a:rPr>
              <a:t>02</a:t>
            </a:r>
          </a:p>
        </p:txBody>
      </p:sp>
      <p:sp>
        <p:nvSpPr>
          <p:cNvPr id="36" name="TextBox 36"/>
          <p:cNvSpPr txBox="1"/>
          <p:nvPr/>
        </p:nvSpPr>
        <p:spPr>
          <a:xfrm>
            <a:off x="9717512" y="2469738"/>
            <a:ext cx="7956970" cy="927735"/>
          </a:xfrm>
          <a:prstGeom prst="rect">
            <a:avLst/>
          </a:prstGeom>
        </p:spPr>
        <p:txBody>
          <a:bodyPr lIns="0" tIns="0" rIns="0" bIns="0" rtlCol="0" anchor="t">
            <a:spAutoFit/>
          </a:bodyPr>
          <a:lstStyle/>
          <a:p>
            <a:pPr algn="just">
              <a:lnSpc>
                <a:spcPts val="3779"/>
              </a:lnSpc>
            </a:pPr>
            <a:r>
              <a:rPr lang="en-US" sz="2799" b="1">
                <a:solidFill>
                  <a:srgbClr val="000000"/>
                </a:solidFill>
                <a:latin typeface="Montserrat Bold"/>
                <a:ea typeface="Montserrat Bold"/>
                <a:cs typeface="Montserrat Bold"/>
                <a:sym typeface="Montserrat Bold"/>
              </a:rPr>
              <a:t>Dự đoán nhanh chóng: </a:t>
            </a:r>
            <a:r>
              <a:rPr lang="en-US" sz="2799">
                <a:solidFill>
                  <a:srgbClr val="000000"/>
                </a:solidFill>
                <a:latin typeface="Montserrat"/>
                <a:ea typeface="Montserrat"/>
                <a:cs typeface="Montserrat"/>
                <a:sym typeface="Montserrat"/>
              </a:rPr>
              <a:t>Nhận kết quả dự đoán hạn mức tín dụng nhanh chóng. </a:t>
            </a:r>
          </a:p>
        </p:txBody>
      </p:sp>
      <p:sp>
        <p:nvSpPr>
          <p:cNvPr id="37" name="TextBox 37"/>
          <p:cNvSpPr txBox="1"/>
          <p:nvPr/>
        </p:nvSpPr>
        <p:spPr>
          <a:xfrm>
            <a:off x="10711482" y="4583485"/>
            <a:ext cx="6962999" cy="2356485"/>
          </a:xfrm>
          <a:prstGeom prst="rect">
            <a:avLst/>
          </a:prstGeom>
        </p:spPr>
        <p:txBody>
          <a:bodyPr lIns="0" tIns="0" rIns="0" bIns="0" rtlCol="0" anchor="t">
            <a:spAutoFit/>
          </a:bodyPr>
          <a:lstStyle/>
          <a:p>
            <a:pPr algn="just">
              <a:lnSpc>
                <a:spcPts val="3779"/>
              </a:lnSpc>
            </a:pPr>
            <a:r>
              <a:rPr lang="en-US" sz="2799" b="1">
                <a:solidFill>
                  <a:srgbClr val="000000"/>
                </a:solidFill>
                <a:latin typeface="Montserrat Bold"/>
                <a:ea typeface="Montserrat Bold"/>
                <a:cs typeface="Montserrat Bold"/>
                <a:sym typeface="Montserrat Bold"/>
              </a:rPr>
              <a:t>Dự đoán chính xác:</a:t>
            </a:r>
            <a:r>
              <a:rPr lang="en-US" sz="2799">
                <a:solidFill>
                  <a:srgbClr val="000000"/>
                </a:solidFill>
                <a:latin typeface="Montserrat"/>
                <a:ea typeface="Montserrat"/>
                <a:cs typeface="Montserrat"/>
                <a:sym typeface="Montserrat"/>
              </a:rPr>
              <a:t> Sử dụng mô hình học máy đã được huấn luyện và có độ chính xác cao để tính toán giúp nâng cao mức độ chính xác khi đưa ra kết quả.</a:t>
            </a:r>
          </a:p>
        </p:txBody>
      </p:sp>
      <p:sp>
        <p:nvSpPr>
          <p:cNvPr id="38" name="TextBox 38"/>
          <p:cNvSpPr txBox="1"/>
          <p:nvPr/>
        </p:nvSpPr>
        <p:spPr>
          <a:xfrm>
            <a:off x="9707763" y="8065607"/>
            <a:ext cx="7966718" cy="1403985"/>
          </a:xfrm>
          <a:prstGeom prst="rect">
            <a:avLst/>
          </a:prstGeom>
        </p:spPr>
        <p:txBody>
          <a:bodyPr lIns="0" tIns="0" rIns="0" bIns="0" rtlCol="0" anchor="t">
            <a:spAutoFit/>
          </a:bodyPr>
          <a:lstStyle/>
          <a:p>
            <a:pPr algn="just">
              <a:lnSpc>
                <a:spcPts val="3779"/>
              </a:lnSpc>
            </a:pPr>
            <a:r>
              <a:rPr lang="en-US" sz="2799" b="1">
                <a:solidFill>
                  <a:srgbClr val="000000"/>
                </a:solidFill>
                <a:latin typeface="Montserrat Bold"/>
                <a:ea typeface="Montserrat Bold"/>
                <a:cs typeface="Montserrat Bold"/>
                <a:sym typeface="Montserrat Bold"/>
              </a:rPr>
              <a:t>Giao diện dễ sử dụng:</a:t>
            </a:r>
            <a:r>
              <a:rPr lang="en-US" sz="2799">
                <a:solidFill>
                  <a:srgbClr val="000000"/>
                </a:solidFill>
                <a:latin typeface="Montserrat"/>
                <a:ea typeface="Montserrat"/>
                <a:cs typeface="Montserrat"/>
                <a:sym typeface="Montserrat"/>
              </a:rPr>
              <a:t> Giao diện trực quan, dễ dàng nhập thông tin và có hướng dẫn rõ ràng cho từng trường thông tin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2D58"/>
        </a:solidFill>
        <a:effectLst/>
      </p:bgPr>
    </p:bg>
    <p:spTree>
      <p:nvGrpSpPr>
        <p:cNvPr id="1" name=""/>
        <p:cNvGrpSpPr/>
        <p:nvPr/>
      </p:nvGrpSpPr>
      <p:grpSpPr>
        <a:xfrm>
          <a:off x="0" y="0"/>
          <a:ext cx="0" cy="0"/>
          <a:chOff x="0" y="0"/>
          <a:chExt cx="0" cy="0"/>
        </a:xfrm>
      </p:grpSpPr>
      <p:sp>
        <p:nvSpPr>
          <p:cNvPr id="2" name="Freeform 2"/>
          <p:cNvSpPr/>
          <p:nvPr/>
        </p:nvSpPr>
        <p:spPr>
          <a:xfrm flipH="1">
            <a:off x="2013321" y="2436076"/>
            <a:ext cx="16274679" cy="8137340"/>
          </a:xfrm>
          <a:custGeom>
            <a:avLst/>
            <a:gdLst/>
            <a:ahLst/>
            <a:cxnLst/>
            <a:rect l="l" t="t" r="r" b="b"/>
            <a:pathLst>
              <a:path w="16274679" h="8137340">
                <a:moveTo>
                  <a:pt x="16274679" y="0"/>
                </a:moveTo>
                <a:lnTo>
                  <a:pt x="0" y="0"/>
                </a:lnTo>
                <a:lnTo>
                  <a:pt x="0" y="8137340"/>
                </a:lnTo>
                <a:lnTo>
                  <a:pt x="16274679" y="8137340"/>
                </a:lnTo>
                <a:lnTo>
                  <a:pt x="1627467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453149" y="1163961"/>
            <a:ext cx="5280702" cy="5340785"/>
          </a:xfrm>
          <a:custGeom>
            <a:avLst/>
            <a:gdLst/>
            <a:ahLst/>
            <a:cxnLst/>
            <a:rect l="l" t="t" r="r" b="b"/>
            <a:pathLst>
              <a:path w="5280702" h="5340785">
                <a:moveTo>
                  <a:pt x="0" y="0"/>
                </a:moveTo>
                <a:lnTo>
                  <a:pt x="5280701" y="0"/>
                </a:lnTo>
                <a:lnTo>
                  <a:pt x="5280701" y="5340785"/>
                </a:lnTo>
                <a:lnTo>
                  <a:pt x="0" y="5340785"/>
                </a:lnTo>
                <a:lnTo>
                  <a:pt x="0" y="0"/>
                </a:lnTo>
                <a:close/>
              </a:path>
            </a:pathLst>
          </a:custGeom>
          <a:blipFill>
            <a:blip r:embed="rId4"/>
            <a:stretch>
              <a:fillRect/>
            </a:stretch>
          </a:blipFill>
        </p:spPr>
      </p:sp>
      <p:grpSp>
        <p:nvGrpSpPr>
          <p:cNvPr id="4" name="Group 4"/>
          <p:cNvGrpSpPr/>
          <p:nvPr/>
        </p:nvGrpSpPr>
        <p:grpSpPr>
          <a:xfrm>
            <a:off x="11738056" y="1469385"/>
            <a:ext cx="4710886" cy="471088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680"/>
            </a:solidFill>
          </p:spPr>
        </p:sp>
        <p:sp>
          <p:nvSpPr>
            <p:cNvPr id="6" name="TextBox 6"/>
            <p:cNvSpPr txBox="1"/>
            <p:nvPr/>
          </p:nvSpPr>
          <p:spPr>
            <a:xfrm>
              <a:off x="76200" y="28575"/>
              <a:ext cx="660400" cy="708025"/>
            </a:xfrm>
            <a:prstGeom prst="rect">
              <a:avLst/>
            </a:prstGeom>
          </p:spPr>
          <p:txBody>
            <a:bodyPr lIns="38329" tIns="38329" rIns="38329" bIns="38329" rtlCol="0" anchor="ctr"/>
            <a:lstStyle/>
            <a:p>
              <a:pPr algn="ctr">
                <a:lnSpc>
                  <a:spcPts val="3639"/>
                </a:lnSpc>
              </a:pPr>
              <a:endParaRPr/>
            </a:p>
          </p:txBody>
        </p:sp>
      </p:grpSp>
      <p:grpSp>
        <p:nvGrpSpPr>
          <p:cNvPr id="7" name="Group 7"/>
          <p:cNvGrpSpPr/>
          <p:nvPr/>
        </p:nvGrpSpPr>
        <p:grpSpPr>
          <a:xfrm>
            <a:off x="11934690" y="1666019"/>
            <a:ext cx="4317618" cy="431761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r="-25046"/>
              </a:stretch>
            </a:blipFill>
            <a:ln w="266700" cap="sq">
              <a:solidFill>
                <a:srgbClr val="122D58"/>
              </a:solidFill>
              <a:prstDash val="solid"/>
              <a:miter/>
            </a:ln>
          </p:spPr>
        </p:sp>
      </p:grpSp>
      <p:sp>
        <p:nvSpPr>
          <p:cNvPr id="9" name="TextBox 9"/>
          <p:cNvSpPr txBox="1"/>
          <p:nvPr/>
        </p:nvSpPr>
        <p:spPr>
          <a:xfrm>
            <a:off x="1028700" y="2268016"/>
            <a:ext cx="9577486" cy="3156483"/>
          </a:xfrm>
          <a:prstGeom prst="rect">
            <a:avLst/>
          </a:prstGeom>
        </p:spPr>
        <p:txBody>
          <a:bodyPr lIns="0" tIns="0" rIns="0" bIns="0" rtlCol="0" anchor="t">
            <a:spAutoFit/>
          </a:bodyPr>
          <a:lstStyle/>
          <a:p>
            <a:pPr algn="l">
              <a:lnSpc>
                <a:spcPts val="25987"/>
              </a:lnSpc>
              <a:spcBef>
                <a:spcPct val="0"/>
              </a:spcBef>
            </a:pPr>
            <a:r>
              <a:rPr lang="en-US" sz="18562">
                <a:solidFill>
                  <a:srgbClr val="FFFFFF"/>
                </a:solidFill>
                <a:latin typeface="Staatliches"/>
                <a:ea typeface="Staatliches"/>
                <a:cs typeface="Staatliches"/>
                <a:sym typeface="Staatliches"/>
              </a:rPr>
              <a:t>thank you</a:t>
            </a:r>
          </a:p>
        </p:txBody>
      </p:sp>
      <p:grpSp>
        <p:nvGrpSpPr>
          <p:cNvPr id="10" name="Group 10"/>
          <p:cNvGrpSpPr/>
          <p:nvPr/>
        </p:nvGrpSpPr>
        <p:grpSpPr>
          <a:xfrm>
            <a:off x="1028700" y="5250041"/>
            <a:ext cx="5267659" cy="174458"/>
            <a:chOff x="0" y="0"/>
            <a:chExt cx="12270988" cy="406400"/>
          </a:xfrm>
        </p:grpSpPr>
        <p:sp>
          <p:nvSpPr>
            <p:cNvPr id="11" name="Freeform 11"/>
            <p:cNvSpPr/>
            <p:nvPr/>
          </p:nvSpPr>
          <p:spPr>
            <a:xfrm>
              <a:off x="0" y="0"/>
              <a:ext cx="12270988" cy="406400"/>
            </a:xfrm>
            <a:custGeom>
              <a:avLst/>
              <a:gdLst/>
              <a:ahLst/>
              <a:cxnLst/>
              <a:rect l="l" t="t" r="r" b="b"/>
              <a:pathLst>
                <a:path w="12270988" h="406400">
                  <a:moveTo>
                    <a:pt x="12067788" y="0"/>
                  </a:moveTo>
                  <a:cubicBezTo>
                    <a:pt x="12180012" y="0"/>
                    <a:pt x="12270988" y="90976"/>
                    <a:pt x="12270988" y="203200"/>
                  </a:cubicBezTo>
                  <a:cubicBezTo>
                    <a:pt x="12270988" y="315424"/>
                    <a:pt x="12180012" y="406400"/>
                    <a:pt x="12067788" y="406400"/>
                  </a:cubicBezTo>
                  <a:lnTo>
                    <a:pt x="203200" y="406400"/>
                  </a:lnTo>
                  <a:cubicBezTo>
                    <a:pt x="90976" y="406400"/>
                    <a:pt x="0" y="315424"/>
                    <a:pt x="0" y="203200"/>
                  </a:cubicBezTo>
                  <a:cubicBezTo>
                    <a:pt x="0" y="90976"/>
                    <a:pt x="90976" y="0"/>
                    <a:pt x="203200" y="0"/>
                  </a:cubicBezTo>
                  <a:close/>
                </a:path>
              </a:pathLst>
            </a:custGeom>
            <a:solidFill>
              <a:srgbClr val="F9B680"/>
            </a:solidFill>
          </p:spPr>
        </p:sp>
        <p:sp>
          <p:nvSpPr>
            <p:cNvPr id="12" name="TextBox 12"/>
            <p:cNvSpPr txBox="1"/>
            <p:nvPr/>
          </p:nvSpPr>
          <p:spPr>
            <a:xfrm>
              <a:off x="0" y="-47625"/>
              <a:ext cx="12270988" cy="454025"/>
            </a:xfrm>
            <a:prstGeom prst="rect">
              <a:avLst/>
            </a:prstGeom>
          </p:spPr>
          <p:txBody>
            <a:bodyPr lIns="50800" tIns="50800" rIns="50800" bIns="50800" rtlCol="0" anchor="ctr"/>
            <a:lstStyle/>
            <a:p>
              <a:pPr algn="ctr">
                <a:lnSpc>
                  <a:spcPts val="3639"/>
                </a:lnSpc>
              </a:pPr>
              <a:endParaRPr/>
            </a:p>
          </p:txBody>
        </p:sp>
      </p:grpSp>
      <p:grpSp>
        <p:nvGrpSpPr>
          <p:cNvPr id="13" name="Group 13"/>
          <p:cNvGrpSpPr/>
          <p:nvPr/>
        </p:nvGrpSpPr>
        <p:grpSpPr>
          <a:xfrm>
            <a:off x="5358857" y="5250041"/>
            <a:ext cx="4393463" cy="174458"/>
            <a:chOff x="0" y="0"/>
            <a:chExt cx="10234552" cy="406400"/>
          </a:xfrm>
        </p:grpSpPr>
        <p:sp>
          <p:nvSpPr>
            <p:cNvPr id="14" name="Freeform 14"/>
            <p:cNvSpPr/>
            <p:nvPr/>
          </p:nvSpPr>
          <p:spPr>
            <a:xfrm>
              <a:off x="0" y="0"/>
              <a:ext cx="10234552" cy="406400"/>
            </a:xfrm>
            <a:custGeom>
              <a:avLst/>
              <a:gdLst/>
              <a:ahLst/>
              <a:cxnLst/>
              <a:rect l="l" t="t" r="r" b="b"/>
              <a:pathLst>
                <a:path w="10234552" h="406400">
                  <a:moveTo>
                    <a:pt x="10031352" y="0"/>
                  </a:moveTo>
                  <a:cubicBezTo>
                    <a:pt x="10143576" y="0"/>
                    <a:pt x="10234552" y="90976"/>
                    <a:pt x="10234552" y="203200"/>
                  </a:cubicBezTo>
                  <a:cubicBezTo>
                    <a:pt x="10234552" y="315424"/>
                    <a:pt x="10143576" y="406400"/>
                    <a:pt x="1003135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5" name="TextBox 15"/>
            <p:cNvSpPr txBox="1"/>
            <p:nvPr/>
          </p:nvSpPr>
          <p:spPr>
            <a:xfrm>
              <a:off x="0" y="-47625"/>
              <a:ext cx="10234552" cy="454025"/>
            </a:xfrm>
            <a:prstGeom prst="rect">
              <a:avLst/>
            </a:prstGeom>
          </p:spPr>
          <p:txBody>
            <a:bodyPr lIns="50800" tIns="50800" rIns="50800" bIns="50800" rtlCol="0" anchor="ctr"/>
            <a:lstStyle/>
            <a:p>
              <a:pPr algn="ctr">
                <a:lnSpc>
                  <a:spcPts val="3639"/>
                </a:lnSpc>
              </a:pPr>
              <a:endParaRPr/>
            </a:p>
          </p:txBody>
        </p:sp>
      </p:grpSp>
      <p:grpSp>
        <p:nvGrpSpPr>
          <p:cNvPr id="16" name="Group 16"/>
          <p:cNvGrpSpPr/>
          <p:nvPr/>
        </p:nvGrpSpPr>
        <p:grpSpPr>
          <a:xfrm>
            <a:off x="-514350" y="9320591"/>
            <a:ext cx="3086100" cy="1524000"/>
            <a:chOff x="0" y="0"/>
            <a:chExt cx="812800" cy="401383"/>
          </a:xfrm>
        </p:grpSpPr>
        <p:sp>
          <p:nvSpPr>
            <p:cNvPr id="17" name="Freeform 17"/>
            <p:cNvSpPr/>
            <p:nvPr/>
          </p:nvSpPr>
          <p:spPr>
            <a:xfrm>
              <a:off x="0" y="0"/>
              <a:ext cx="812800" cy="401383"/>
            </a:xfrm>
            <a:custGeom>
              <a:avLst/>
              <a:gdLst/>
              <a:ahLst/>
              <a:cxnLst/>
              <a:rect l="l" t="t" r="r" b="b"/>
              <a:pathLst>
                <a:path w="812800" h="401383">
                  <a:moveTo>
                    <a:pt x="0" y="0"/>
                  </a:moveTo>
                  <a:lnTo>
                    <a:pt x="812800" y="0"/>
                  </a:lnTo>
                  <a:lnTo>
                    <a:pt x="812800" y="401383"/>
                  </a:lnTo>
                  <a:lnTo>
                    <a:pt x="0" y="401383"/>
                  </a:lnTo>
                  <a:close/>
                </a:path>
              </a:pathLst>
            </a:custGeom>
            <a:solidFill>
              <a:srgbClr val="F9B680"/>
            </a:solidFill>
          </p:spPr>
        </p:sp>
        <p:sp>
          <p:nvSpPr>
            <p:cNvPr id="18" name="TextBox 18"/>
            <p:cNvSpPr txBox="1"/>
            <p:nvPr/>
          </p:nvSpPr>
          <p:spPr>
            <a:xfrm>
              <a:off x="0" y="-47625"/>
              <a:ext cx="812800" cy="449008"/>
            </a:xfrm>
            <a:prstGeom prst="rect">
              <a:avLst/>
            </a:prstGeom>
          </p:spPr>
          <p:txBody>
            <a:bodyPr lIns="50800" tIns="50800" rIns="50800" bIns="50800" rtlCol="0" anchor="ctr"/>
            <a:lstStyle/>
            <a:p>
              <a:pPr algn="ctr">
                <a:lnSpc>
                  <a:spcPts val="363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5719" y="9653841"/>
            <a:ext cx="14597312" cy="633159"/>
            <a:chOff x="0" y="0"/>
            <a:chExt cx="9710951" cy="421213"/>
          </a:xfrm>
        </p:grpSpPr>
        <p:sp>
          <p:nvSpPr>
            <p:cNvPr id="3" name="Freeform 3"/>
            <p:cNvSpPr/>
            <p:nvPr/>
          </p:nvSpPr>
          <p:spPr>
            <a:xfrm>
              <a:off x="0" y="0"/>
              <a:ext cx="9710951" cy="421213"/>
            </a:xfrm>
            <a:custGeom>
              <a:avLst/>
              <a:gdLst/>
              <a:ahLst/>
              <a:cxnLst/>
              <a:rect l="l" t="t" r="r" b="b"/>
              <a:pathLst>
                <a:path w="9710951" h="421213">
                  <a:moveTo>
                    <a:pt x="203200" y="0"/>
                  </a:moveTo>
                  <a:lnTo>
                    <a:pt x="9710951" y="0"/>
                  </a:lnTo>
                  <a:lnTo>
                    <a:pt x="9507751" y="421213"/>
                  </a:lnTo>
                  <a:lnTo>
                    <a:pt x="0" y="421213"/>
                  </a:lnTo>
                  <a:lnTo>
                    <a:pt x="203200" y="0"/>
                  </a:lnTo>
                  <a:close/>
                </a:path>
              </a:pathLst>
            </a:custGeom>
            <a:solidFill>
              <a:srgbClr val="122D58"/>
            </a:solidFill>
          </p:spPr>
        </p:sp>
        <p:sp>
          <p:nvSpPr>
            <p:cNvPr id="4" name="TextBox 4"/>
            <p:cNvSpPr txBox="1"/>
            <p:nvPr/>
          </p:nvSpPr>
          <p:spPr>
            <a:xfrm>
              <a:off x="101600" y="-47625"/>
              <a:ext cx="9507751" cy="46883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3971593" y="9633251"/>
            <a:ext cx="744195" cy="653749"/>
            <a:chOff x="0" y="0"/>
            <a:chExt cx="484200" cy="425353"/>
          </a:xfrm>
        </p:grpSpPr>
        <p:sp>
          <p:nvSpPr>
            <p:cNvPr id="6" name="Freeform 6"/>
            <p:cNvSpPr/>
            <p:nvPr/>
          </p:nvSpPr>
          <p:spPr>
            <a:xfrm>
              <a:off x="0" y="0"/>
              <a:ext cx="484200" cy="425353"/>
            </a:xfrm>
            <a:custGeom>
              <a:avLst/>
              <a:gdLst/>
              <a:ahLst/>
              <a:cxnLst/>
              <a:rect l="l" t="t" r="r" b="b"/>
              <a:pathLst>
                <a:path w="484200" h="425353">
                  <a:moveTo>
                    <a:pt x="203200" y="0"/>
                  </a:moveTo>
                  <a:lnTo>
                    <a:pt x="484200" y="0"/>
                  </a:lnTo>
                  <a:lnTo>
                    <a:pt x="281000" y="425353"/>
                  </a:lnTo>
                  <a:lnTo>
                    <a:pt x="0" y="425353"/>
                  </a:lnTo>
                  <a:lnTo>
                    <a:pt x="203200" y="0"/>
                  </a:lnTo>
                  <a:close/>
                </a:path>
              </a:pathLst>
            </a:custGeom>
            <a:solidFill>
              <a:srgbClr val="122D58"/>
            </a:solidFill>
          </p:spPr>
        </p:sp>
        <p:sp>
          <p:nvSpPr>
            <p:cNvPr id="7" name="TextBox 7"/>
            <p:cNvSpPr txBox="1"/>
            <p:nvPr/>
          </p:nvSpPr>
          <p:spPr>
            <a:xfrm>
              <a:off x="101600" y="-47625"/>
              <a:ext cx="281000" cy="47297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4900081" y="9633251"/>
            <a:ext cx="4013638" cy="653749"/>
            <a:chOff x="0" y="0"/>
            <a:chExt cx="2611419" cy="425353"/>
          </a:xfrm>
        </p:grpSpPr>
        <p:sp>
          <p:nvSpPr>
            <p:cNvPr id="9" name="Freeform 9"/>
            <p:cNvSpPr/>
            <p:nvPr/>
          </p:nvSpPr>
          <p:spPr>
            <a:xfrm>
              <a:off x="0" y="0"/>
              <a:ext cx="2611419" cy="425353"/>
            </a:xfrm>
            <a:custGeom>
              <a:avLst/>
              <a:gdLst/>
              <a:ahLst/>
              <a:cxnLst/>
              <a:rect l="l" t="t" r="r" b="b"/>
              <a:pathLst>
                <a:path w="2611419" h="425353">
                  <a:moveTo>
                    <a:pt x="203200" y="0"/>
                  </a:moveTo>
                  <a:lnTo>
                    <a:pt x="2611419" y="0"/>
                  </a:lnTo>
                  <a:lnTo>
                    <a:pt x="2408219" y="425353"/>
                  </a:lnTo>
                  <a:lnTo>
                    <a:pt x="0" y="425353"/>
                  </a:lnTo>
                  <a:lnTo>
                    <a:pt x="203200" y="0"/>
                  </a:lnTo>
                  <a:close/>
                </a:path>
              </a:pathLst>
            </a:custGeom>
            <a:solidFill>
              <a:srgbClr val="F9B680"/>
            </a:solidFill>
          </p:spPr>
        </p:sp>
        <p:sp>
          <p:nvSpPr>
            <p:cNvPr id="10" name="TextBox 10"/>
            <p:cNvSpPr txBox="1"/>
            <p:nvPr/>
          </p:nvSpPr>
          <p:spPr>
            <a:xfrm>
              <a:off x="101600" y="-47625"/>
              <a:ext cx="2408219" cy="472978"/>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0" y="0"/>
            <a:ext cx="18288000" cy="212360"/>
            <a:chOff x="0" y="0"/>
            <a:chExt cx="4816593" cy="55930"/>
          </a:xfrm>
        </p:grpSpPr>
        <p:sp>
          <p:nvSpPr>
            <p:cNvPr id="12" name="Freeform 12"/>
            <p:cNvSpPr/>
            <p:nvPr/>
          </p:nvSpPr>
          <p:spPr>
            <a:xfrm>
              <a:off x="0" y="0"/>
              <a:ext cx="4816592" cy="55930"/>
            </a:xfrm>
            <a:custGeom>
              <a:avLst/>
              <a:gdLst/>
              <a:ahLst/>
              <a:cxnLst/>
              <a:rect l="l" t="t" r="r" b="b"/>
              <a:pathLst>
                <a:path w="4816592" h="55930">
                  <a:moveTo>
                    <a:pt x="0" y="0"/>
                  </a:moveTo>
                  <a:lnTo>
                    <a:pt x="4816592" y="0"/>
                  </a:lnTo>
                  <a:lnTo>
                    <a:pt x="4816592" y="55930"/>
                  </a:lnTo>
                  <a:lnTo>
                    <a:pt x="0" y="55930"/>
                  </a:lnTo>
                  <a:close/>
                </a:path>
              </a:pathLst>
            </a:custGeom>
            <a:solidFill>
              <a:srgbClr val="F9B680"/>
            </a:solidFill>
          </p:spPr>
        </p:sp>
        <p:sp>
          <p:nvSpPr>
            <p:cNvPr id="13" name="TextBox 13"/>
            <p:cNvSpPr txBox="1"/>
            <p:nvPr/>
          </p:nvSpPr>
          <p:spPr>
            <a:xfrm>
              <a:off x="0" y="-38100"/>
              <a:ext cx="4816593" cy="9403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11804" y="3188018"/>
            <a:ext cx="5468868" cy="3892089"/>
            <a:chOff x="0" y="0"/>
            <a:chExt cx="1440360" cy="1025077"/>
          </a:xfrm>
        </p:grpSpPr>
        <p:sp>
          <p:nvSpPr>
            <p:cNvPr id="15" name="Freeform 15"/>
            <p:cNvSpPr/>
            <p:nvPr/>
          </p:nvSpPr>
          <p:spPr>
            <a:xfrm>
              <a:off x="0" y="0"/>
              <a:ext cx="1440360" cy="1025077"/>
            </a:xfrm>
            <a:custGeom>
              <a:avLst/>
              <a:gdLst/>
              <a:ahLst/>
              <a:cxnLst/>
              <a:rect l="l" t="t" r="r" b="b"/>
              <a:pathLst>
                <a:path w="1440360" h="1025077">
                  <a:moveTo>
                    <a:pt x="28313" y="0"/>
                  </a:moveTo>
                  <a:lnTo>
                    <a:pt x="1412048" y="0"/>
                  </a:lnTo>
                  <a:cubicBezTo>
                    <a:pt x="1419557" y="0"/>
                    <a:pt x="1426758" y="2983"/>
                    <a:pt x="1432068" y="8293"/>
                  </a:cubicBezTo>
                  <a:cubicBezTo>
                    <a:pt x="1437377" y="13602"/>
                    <a:pt x="1440360" y="20804"/>
                    <a:pt x="1440360" y="28313"/>
                  </a:cubicBezTo>
                  <a:lnTo>
                    <a:pt x="1440360" y="996764"/>
                  </a:lnTo>
                  <a:cubicBezTo>
                    <a:pt x="1440360" y="1012401"/>
                    <a:pt x="1427684" y="1025077"/>
                    <a:pt x="1412048" y="1025077"/>
                  </a:cubicBezTo>
                  <a:lnTo>
                    <a:pt x="28313" y="1025077"/>
                  </a:lnTo>
                  <a:cubicBezTo>
                    <a:pt x="12676" y="1025077"/>
                    <a:pt x="0" y="1012401"/>
                    <a:pt x="0" y="996764"/>
                  </a:cubicBezTo>
                  <a:lnTo>
                    <a:pt x="0" y="28313"/>
                  </a:lnTo>
                  <a:cubicBezTo>
                    <a:pt x="0" y="12676"/>
                    <a:pt x="12676" y="0"/>
                    <a:pt x="28313" y="0"/>
                  </a:cubicBezTo>
                  <a:close/>
                </a:path>
              </a:pathLst>
            </a:custGeom>
            <a:solidFill>
              <a:srgbClr val="000000">
                <a:alpha val="0"/>
              </a:srgbClr>
            </a:solidFill>
            <a:ln w="142875" cap="sq">
              <a:solidFill>
                <a:srgbClr val="122D58"/>
              </a:solidFill>
              <a:prstDash val="solid"/>
              <a:miter/>
            </a:ln>
          </p:spPr>
        </p:sp>
        <p:sp>
          <p:nvSpPr>
            <p:cNvPr id="16" name="TextBox 16"/>
            <p:cNvSpPr txBox="1"/>
            <p:nvPr/>
          </p:nvSpPr>
          <p:spPr>
            <a:xfrm>
              <a:off x="0" y="-57150"/>
              <a:ext cx="1440360" cy="1082227"/>
            </a:xfrm>
            <a:prstGeom prst="rect">
              <a:avLst/>
            </a:prstGeom>
          </p:spPr>
          <p:txBody>
            <a:bodyPr lIns="50800" tIns="50800" rIns="50800" bIns="50800" rtlCol="0" anchor="ctr"/>
            <a:lstStyle/>
            <a:p>
              <a:pPr algn="ctr">
                <a:lnSpc>
                  <a:spcPts val="4480"/>
                </a:lnSpc>
              </a:pPr>
              <a:endParaRPr/>
            </a:p>
          </p:txBody>
        </p:sp>
      </p:grpSp>
      <p:grpSp>
        <p:nvGrpSpPr>
          <p:cNvPr id="17" name="Group 17"/>
          <p:cNvGrpSpPr/>
          <p:nvPr/>
        </p:nvGrpSpPr>
        <p:grpSpPr>
          <a:xfrm>
            <a:off x="6498707" y="3188018"/>
            <a:ext cx="5135742" cy="3892089"/>
            <a:chOff x="0" y="0"/>
            <a:chExt cx="1352623" cy="1025077"/>
          </a:xfrm>
        </p:grpSpPr>
        <p:sp>
          <p:nvSpPr>
            <p:cNvPr id="18" name="Freeform 18"/>
            <p:cNvSpPr/>
            <p:nvPr/>
          </p:nvSpPr>
          <p:spPr>
            <a:xfrm>
              <a:off x="0" y="0"/>
              <a:ext cx="1352623" cy="1025077"/>
            </a:xfrm>
            <a:custGeom>
              <a:avLst/>
              <a:gdLst/>
              <a:ahLst/>
              <a:cxnLst/>
              <a:rect l="l" t="t" r="r" b="b"/>
              <a:pathLst>
                <a:path w="1352623" h="1025077">
                  <a:moveTo>
                    <a:pt x="30149" y="0"/>
                  </a:moveTo>
                  <a:lnTo>
                    <a:pt x="1322474" y="0"/>
                  </a:lnTo>
                  <a:cubicBezTo>
                    <a:pt x="1330470" y="0"/>
                    <a:pt x="1338139" y="3176"/>
                    <a:pt x="1343793" y="8830"/>
                  </a:cubicBezTo>
                  <a:cubicBezTo>
                    <a:pt x="1349447" y="14485"/>
                    <a:pt x="1352623" y="22153"/>
                    <a:pt x="1352623" y="30149"/>
                  </a:cubicBezTo>
                  <a:lnTo>
                    <a:pt x="1352623" y="994928"/>
                  </a:lnTo>
                  <a:cubicBezTo>
                    <a:pt x="1352623" y="1002924"/>
                    <a:pt x="1349447" y="1010592"/>
                    <a:pt x="1343793" y="1016247"/>
                  </a:cubicBezTo>
                  <a:cubicBezTo>
                    <a:pt x="1338139" y="1021901"/>
                    <a:pt x="1330470" y="1025077"/>
                    <a:pt x="1322474" y="1025077"/>
                  </a:cubicBezTo>
                  <a:lnTo>
                    <a:pt x="30149" y="1025077"/>
                  </a:lnTo>
                  <a:cubicBezTo>
                    <a:pt x="22153" y="1025077"/>
                    <a:pt x="14485" y="1021901"/>
                    <a:pt x="8830" y="1016247"/>
                  </a:cubicBezTo>
                  <a:cubicBezTo>
                    <a:pt x="3176" y="1010592"/>
                    <a:pt x="0" y="1002924"/>
                    <a:pt x="0" y="994928"/>
                  </a:cubicBezTo>
                  <a:lnTo>
                    <a:pt x="0" y="30149"/>
                  </a:lnTo>
                  <a:cubicBezTo>
                    <a:pt x="0" y="22153"/>
                    <a:pt x="3176" y="14485"/>
                    <a:pt x="8830" y="8830"/>
                  </a:cubicBezTo>
                  <a:cubicBezTo>
                    <a:pt x="14485" y="3176"/>
                    <a:pt x="22153" y="0"/>
                    <a:pt x="30149" y="0"/>
                  </a:cubicBezTo>
                  <a:close/>
                </a:path>
              </a:pathLst>
            </a:custGeom>
            <a:solidFill>
              <a:srgbClr val="000000">
                <a:alpha val="0"/>
              </a:srgbClr>
            </a:solidFill>
            <a:ln w="142875" cap="sq">
              <a:solidFill>
                <a:srgbClr val="F9B680"/>
              </a:solidFill>
              <a:prstDash val="solid"/>
              <a:miter/>
            </a:ln>
          </p:spPr>
        </p:sp>
        <p:sp>
          <p:nvSpPr>
            <p:cNvPr id="19" name="TextBox 19"/>
            <p:cNvSpPr txBox="1"/>
            <p:nvPr/>
          </p:nvSpPr>
          <p:spPr>
            <a:xfrm>
              <a:off x="0" y="-57150"/>
              <a:ext cx="1352623" cy="1082227"/>
            </a:xfrm>
            <a:prstGeom prst="rect">
              <a:avLst/>
            </a:prstGeom>
          </p:spPr>
          <p:txBody>
            <a:bodyPr lIns="50800" tIns="50800" rIns="50800" bIns="50800" rtlCol="0" anchor="ctr"/>
            <a:lstStyle/>
            <a:p>
              <a:pPr algn="ctr">
                <a:lnSpc>
                  <a:spcPts val="4480"/>
                </a:lnSpc>
              </a:pPr>
              <a:endParaRPr/>
            </a:p>
          </p:txBody>
        </p:sp>
      </p:grpSp>
      <p:grpSp>
        <p:nvGrpSpPr>
          <p:cNvPr id="20" name="Group 20"/>
          <p:cNvGrpSpPr/>
          <p:nvPr/>
        </p:nvGrpSpPr>
        <p:grpSpPr>
          <a:xfrm>
            <a:off x="2758984" y="2376487"/>
            <a:ext cx="1623060" cy="16230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122D58"/>
            </a:solidFill>
            <a:ln w="95250" cap="sq">
              <a:solidFill>
                <a:srgbClr val="FFFFFF"/>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262101" y="2376487"/>
            <a:ext cx="1623060" cy="162306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9B680"/>
            </a:solidFill>
            <a:ln w="95250" cap="sq">
              <a:solidFill>
                <a:srgbClr val="FFFFFF"/>
              </a:solidFill>
              <a:prstDash val="solid"/>
              <a:miter/>
            </a:ln>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857544" y="3188017"/>
            <a:ext cx="5049356" cy="3892089"/>
            <a:chOff x="0" y="0"/>
            <a:chExt cx="1329872" cy="1025077"/>
          </a:xfrm>
        </p:grpSpPr>
        <p:sp>
          <p:nvSpPr>
            <p:cNvPr id="27" name="Freeform 27"/>
            <p:cNvSpPr/>
            <p:nvPr/>
          </p:nvSpPr>
          <p:spPr>
            <a:xfrm>
              <a:off x="0" y="0"/>
              <a:ext cx="1329872" cy="1025077"/>
            </a:xfrm>
            <a:custGeom>
              <a:avLst/>
              <a:gdLst/>
              <a:ahLst/>
              <a:cxnLst/>
              <a:rect l="l" t="t" r="r" b="b"/>
              <a:pathLst>
                <a:path w="1329872" h="1025077">
                  <a:moveTo>
                    <a:pt x="30665" y="0"/>
                  </a:moveTo>
                  <a:lnTo>
                    <a:pt x="1299207" y="0"/>
                  </a:lnTo>
                  <a:cubicBezTo>
                    <a:pt x="1316142" y="0"/>
                    <a:pt x="1329872" y="13729"/>
                    <a:pt x="1329872" y="30665"/>
                  </a:cubicBezTo>
                  <a:lnTo>
                    <a:pt x="1329872" y="994412"/>
                  </a:lnTo>
                  <a:cubicBezTo>
                    <a:pt x="1329872" y="1002545"/>
                    <a:pt x="1326641" y="1010345"/>
                    <a:pt x="1320890" y="1016096"/>
                  </a:cubicBezTo>
                  <a:cubicBezTo>
                    <a:pt x="1315139" y="1021846"/>
                    <a:pt x="1307339" y="1025077"/>
                    <a:pt x="1299207" y="1025077"/>
                  </a:cubicBezTo>
                  <a:lnTo>
                    <a:pt x="30665" y="1025077"/>
                  </a:lnTo>
                  <a:cubicBezTo>
                    <a:pt x="22532" y="1025077"/>
                    <a:pt x="14732" y="1021846"/>
                    <a:pt x="8982" y="1016096"/>
                  </a:cubicBezTo>
                  <a:cubicBezTo>
                    <a:pt x="3231" y="1010345"/>
                    <a:pt x="0" y="1002545"/>
                    <a:pt x="0" y="994412"/>
                  </a:cubicBezTo>
                  <a:lnTo>
                    <a:pt x="0" y="30665"/>
                  </a:lnTo>
                  <a:cubicBezTo>
                    <a:pt x="0" y="22532"/>
                    <a:pt x="3231" y="14732"/>
                    <a:pt x="8982" y="8982"/>
                  </a:cubicBezTo>
                  <a:cubicBezTo>
                    <a:pt x="14732" y="3231"/>
                    <a:pt x="22532" y="0"/>
                    <a:pt x="30665" y="0"/>
                  </a:cubicBezTo>
                  <a:close/>
                </a:path>
              </a:pathLst>
            </a:custGeom>
            <a:solidFill>
              <a:srgbClr val="000000">
                <a:alpha val="0"/>
              </a:srgbClr>
            </a:solidFill>
            <a:ln w="142875" cap="sq">
              <a:solidFill>
                <a:srgbClr val="122D58"/>
              </a:solidFill>
              <a:prstDash val="solid"/>
              <a:miter/>
            </a:ln>
          </p:spPr>
        </p:sp>
        <p:sp>
          <p:nvSpPr>
            <p:cNvPr id="28" name="TextBox 28"/>
            <p:cNvSpPr txBox="1"/>
            <p:nvPr/>
          </p:nvSpPr>
          <p:spPr>
            <a:xfrm>
              <a:off x="0" y="-57150"/>
              <a:ext cx="1329872" cy="1082227"/>
            </a:xfrm>
            <a:prstGeom prst="rect">
              <a:avLst/>
            </a:prstGeom>
          </p:spPr>
          <p:txBody>
            <a:bodyPr lIns="50800" tIns="50800" rIns="50800" bIns="50800" rtlCol="0" anchor="ctr"/>
            <a:lstStyle/>
            <a:p>
              <a:pPr algn="ctr">
                <a:lnSpc>
                  <a:spcPts val="4480"/>
                </a:lnSpc>
              </a:pPr>
              <a:endParaRPr/>
            </a:p>
          </p:txBody>
        </p:sp>
      </p:grpSp>
      <p:grpSp>
        <p:nvGrpSpPr>
          <p:cNvPr id="29" name="Group 29"/>
          <p:cNvGrpSpPr/>
          <p:nvPr/>
        </p:nvGrpSpPr>
        <p:grpSpPr>
          <a:xfrm>
            <a:off x="13532161" y="2376487"/>
            <a:ext cx="1623060" cy="162306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122D58"/>
            </a:solidFill>
            <a:ln w="95250" cap="sq">
              <a:solidFill>
                <a:srgbClr val="FFFFFF"/>
              </a:solid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rot="-10800000">
            <a:off x="3187501" y="3480006"/>
            <a:ext cx="766026" cy="718149"/>
          </a:xfrm>
          <a:custGeom>
            <a:avLst/>
            <a:gdLst/>
            <a:ahLst/>
            <a:cxnLst/>
            <a:rect l="l" t="t" r="r" b="b"/>
            <a:pathLst>
              <a:path w="766026" h="718149">
                <a:moveTo>
                  <a:pt x="0" y="0"/>
                </a:moveTo>
                <a:lnTo>
                  <a:pt x="766026" y="0"/>
                </a:lnTo>
                <a:lnTo>
                  <a:pt x="766026" y="718149"/>
                </a:lnTo>
                <a:lnTo>
                  <a:pt x="0" y="718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rot="-10800000">
            <a:off x="8690618" y="3480006"/>
            <a:ext cx="766026" cy="718149"/>
          </a:xfrm>
          <a:custGeom>
            <a:avLst/>
            <a:gdLst/>
            <a:ahLst/>
            <a:cxnLst/>
            <a:rect l="l" t="t" r="r" b="b"/>
            <a:pathLst>
              <a:path w="766026" h="718149">
                <a:moveTo>
                  <a:pt x="0" y="0"/>
                </a:moveTo>
                <a:lnTo>
                  <a:pt x="766026" y="0"/>
                </a:lnTo>
                <a:lnTo>
                  <a:pt x="766026" y="718149"/>
                </a:lnTo>
                <a:lnTo>
                  <a:pt x="0" y="7181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rot="-10800000">
            <a:off x="13960678" y="3480006"/>
            <a:ext cx="766026" cy="718149"/>
          </a:xfrm>
          <a:custGeom>
            <a:avLst/>
            <a:gdLst/>
            <a:ahLst/>
            <a:cxnLst/>
            <a:rect l="l" t="t" r="r" b="b"/>
            <a:pathLst>
              <a:path w="766026" h="718149">
                <a:moveTo>
                  <a:pt x="0" y="0"/>
                </a:moveTo>
                <a:lnTo>
                  <a:pt x="766026" y="0"/>
                </a:lnTo>
                <a:lnTo>
                  <a:pt x="766026" y="718149"/>
                </a:lnTo>
                <a:lnTo>
                  <a:pt x="0" y="718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5" name="Group 35"/>
          <p:cNvGrpSpPr/>
          <p:nvPr/>
        </p:nvGrpSpPr>
        <p:grpSpPr>
          <a:xfrm>
            <a:off x="3214634" y="7756382"/>
            <a:ext cx="711760" cy="71176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D58"/>
            </a:solidFill>
            <a:ln w="47625" cap="sq">
              <a:solidFill>
                <a:srgbClr val="FFFFFF"/>
              </a:solidFill>
              <a:prstDash val="solid"/>
              <a:miter/>
            </a:ln>
          </p:spPr>
        </p:sp>
        <p:sp>
          <p:nvSpPr>
            <p:cNvPr id="37" name="TextBox 37"/>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38" name="Group 38"/>
          <p:cNvGrpSpPr/>
          <p:nvPr/>
        </p:nvGrpSpPr>
        <p:grpSpPr>
          <a:xfrm>
            <a:off x="8762253" y="7756382"/>
            <a:ext cx="711760" cy="71176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680"/>
            </a:solidFill>
            <a:ln w="47625" cap="sq">
              <a:solidFill>
                <a:srgbClr val="FFFFFF"/>
              </a:solidFill>
              <a:prstDash val="solid"/>
              <a:miter/>
            </a:ln>
          </p:spPr>
        </p:sp>
        <p:sp>
          <p:nvSpPr>
            <p:cNvPr id="40" name="TextBox 40"/>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41" name="Group 41"/>
          <p:cNvGrpSpPr/>
          <p:nvPr/>
        </p:nvGrpSpPr>
        <p:grpSpPr>
          <a:xfrm>
            <a:off x="14076815" y="7756382"/>
            <a:ext cx="711760" cy="711760"/>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D58"/>
            </a:solidFill>
            <a:ln w="47625" cap="sq">
              <a:solidFill>
                <a:srgbClr val="FFFFFF"/>
              </a:solidFill>
              <a:prstDash val="solid"/>
              <a:miter/>
            </a:ln>
          </p:spPr>
        </p:sp>
        <p:sp>
          <p:nvSpPr>
            <p:cNvPr id="43" name="TextBox 43"/>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sp>
        <p:nvSpPr>
          <p:cNvPr id="44" name="AutoShape 44"/>
          <p:cNvSpPr/>
          <p:nvPr/>
        </p:nvSpPr>
        <p:spPr>
          <a:xfrm flipV="1">
            <a:off x="3570514" y="7068404"/>
            <a:ext cx="0" cy="687978"/>
          </a:xfrm>
          <a:prstGeom prst="line">
            <a:avLst/>
          </a:prstGeom>
          <a:ln w="47625" cap="flat">
            <a:solidFill>
              <a:srgbClr val="122D58"/>
            </a:solidFill>
            <a:prstDash val="solid"/>
            <a:headEnd type="none" w="sm" len="sm"/>
            <a:tailEnd type="none" w="sm" len="sm"/>
          </a:ln>
        </p:spPr>
      </p:sp>
      <p:sp>
        <p:nvSpPr>
          <p:cNvPr id="45" name="AutoShape 45"/>
          <p:cNvSpPr/>
          <p:nvPr/>
        </p:nvSpPr>
        <p:spPr>
          <a:xfrm flipV="1">
            <a:off x="9118133" y="7068404"/>
            <a:ext cx="0" cy="687978"/>
          </a:xfrm>
          <a:prstGeom prst="line">
            <a:avLst/>
          </a:prstGeom>
          <a:ln w="47625" cap="flat">
            <a:solidFill>
              <a:srgbClr val="F9B680"/>
            </a:solidFill>
            <a:prstDash val="solid"/>
            <a:headEnd type="none" w="sm" len="sm"/>
            <a:tailEnd type="none" w="sm" len="sm"/>
          </a:ln>
        </p:spPr>
      </p:sp>
      <p:sp>
        <p:nvSpPr>
          <p:cNvPr id="46" name="AutoShape 46"/>
          <p:cNvSpPr/>
          <p:nvPr/>
        </p:nvSpPr>
        <p:spPr>
          <a:xfrm flipV="1">
            <a:off x="14432695" y="7068404"/>
            <a:ext cx="0" cy="687978"/>
          </a:xfrm>
          <a:prstGeom prst="line">
            <a:avLst/>
          </a:prstGeom>
          <a:ln w="47625" cap="flat">
            <a:solidFill>
              <a:srgbClr val="122D58"/>
            </a:solidFill>
            <a:prstDash val="solid"/>
            <a:headEnd type="none" w="sm" len="sm"/>
            <a:tailEnd type="none" w="sm" len="sm"/>
          </a:ln>
        </p:spPr>
      </p:sp>
      <p:sp>
        <p:nvSpPr>
          <p:cNvPr id="47" name="Freeform 47"/>
          <p:cNvSpPr/>
          <p:nvPr/>
        </p:nvSpPr>
        <p:spPr>
          <a:xfrm>
            <a:off x="3095531" y="2778345"/>
            <a:ext cx="949965" cy="819345"/>
          </a:xfrm>
          <a:custGeom>
            <a:avLst/>
            <a:gdLst/>
            <a:ahLst/>
            <a:cxnLst/>
            <a:rect l="l" t="t" r="r" b="b"/>
            <a:pathLst>
              <a:path w="949965" h="819345">
                <a:moveTo>
                  <a:pt x="0" y="0"/>
                </a:moveTo>
                <a:lnTo>
                  <a:pt x="949965" y="0"/>
                </a:lnTo>
                <a:lnTo>
                  <a:pt x="949965" y="819345"/>
                </a:lnTo>
                <a:lnTo>
                  <a:pt x="0" y="8193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8" name="Freeform 48"/>
          <p:cNvSpPr/>
          <p:nvPr/>
        </p:nvSpPr>
        <p:spPr>
          <a:xfrm>
            <a:off x="13914079" y="2749078"/>
            <a:ext cx="859224" cy="877879"/>
          </a:xfrm>
          <a:custGeom>
            <a:avLst/>
            <a:gdLst/>
            <a:ahLst/>
            <a:cxnLst/>
            <a:rect l="l" t="t" r="r" b="b"/>
            <a:pathLst>
              <a:path w="859224" h="877879">
                <a:moveTo>
                  <a:pt x="0" y="0"/>
                </a:moveTo>
                <a:lnTo>
                  <a:pt x="859224" y="0"/>
                </a:lnTo>
                <a:lnTo>
                  <a:pt x="859224" y="877879"/>
                </a:lnTo>
                <a:lnTo>
                  <a:pt x="0" y="8778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9" name="TextBox 49"/>
          <p:cNvSpPr txBox="1"/>
          <p:nvPr/>
        </p:nvSpPr>
        <p:spPr>
          <a:xfrm>
            <a:off x="811804" y="728662"/>
            <a:ext cx="16804832" cy="685800"/>
          </a:xfrm>
          <a:prstGeom prst="rect">
            <a:avLst/>
          </a:prstGeom>
        </p:spPr>
        <p:txBody>
          <a:bodyPr lIns="0" tIns="0" rIns="0" bIns="0" rtlCol="0" anchor="t">
            <a:spAutoFit/>
          </a:bodyPr>
          <a:lstStyle/>
          <a:p>
            <a:pPr algn="ctr">
              <a:lnSpc>
                <a:spcPts val="5400"/>
              </a:lnSpc>
            </a:pPr>
            <a:r>
              <a:rPr lang="en-US" sz="4500" b="1">
                <a:solidFill>
                  <a:srgbClr val="122D58"/>
                </a:solidFill>
                <a:latin typeface="Montserrat Bold"/>
                <a:ea typeface="Montserrat Bold"/>
                <a:cs typeface="Montserrat Bold"/>
                <a:sym typeface="Montserrat Bold"/>
              </a:rPr>
              <a:t>KẾT CẤU ĐỀ TÀI</a:t>
            </a:r>
          </a:p>
        </p:txBody>
      </p:sp>
      <p:sp>
        <p:nvSpPr>
          <p:cNvPr id="50" name="TextBox 50"/>
          <p:cNvSpPr txBox="1"/>
          <p:nvPr/>
        </p:nvSpPr>
        <p:spPr>
          <a:xfrm>
            <a:off x="3214634" y="7833497"/>
            <a:ext cx="711760" cy="490855"/>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1</a:t>
            </a:r>
          </a:p>
        </p:txBody>
      </p:sp>
      <p:sp>
        <p:nvSpPr>
          <p:cNvPr id="51" name="TextBox 51"/>
          <p:cNvSpPr txBox="1"/>
          <p:nvPr/>
        </p:nvSpPr>
        <p:spPr>
          <a:xfrm>
            <a:off x="8762253" y="7833497"/>
            <a:ext cx="711760" cy="490855"/>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2</a:t>
            </a:r>
          </a:p>
        </p:txBody>
      </p:sp>
      <p:sp>
        <p:nvSpPr>
          <p:cNvPr id="52" name="TextBox 52"/>
          <p:cNvSpPr txBox="1"/>
          <p:nvPr/>
        </p:nvSpPr>
        <p:spPr>
          <a:xfrm>
            <a:off x="14076815" y="7833497"/>
            <a:ext cx="711760" cy="490855"/>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3</a:t>
            </a:r>
          </a:p>
        </p:txBody>
      </p:sp>
      <p:sp>
        <p:nvSpPr>
          <p:cNvPr id="53" name="TextBox 53"/>
          <p:cNvSpPr txBox="1"/>
          <p:nvPr/>
        </p:nvSpPr>
        <p:spPr>
          <a:xfrm>
            <a:off x="1028700" y="4350555"/>
            <a:ext cx="4893053" cy="1180465"/>
          </a:xfrm>
          <a:prstGeom prst="rect">
            <a:avLst/>
          </a:prstGeom>
        </p:spPr>
        <p:txBody>
          <a:bodyPr lIns="0" tIns="0" rIns="0" bIns="0" rtlCol="0" anchor="t">
            <a:spAutoFit/>
          </a:bodyPr>
          <a:lstStyle/>
          <a:p>
            <a:pPr algn="ctr">
              <a:lnSpc>
                <a:spcPts val="4759"/>
              </a:lnSpc>
            </a:pPr>
            <a:r>
              <a:rPr lang="en-US" sz="3399" b="1">
                <a:solidFill>
                  <a:srgbClr val="000000"/>
                </a:solidFill>
                <a:latin typeface="Montserrat Bold"/>
                <a:ea typeface="Montserrat Bold"/>
                <a:cs typeface="Montserrat Bold"/>
                <a:sym typeface="Montserrat Bold"/>
              </a:rPr>
              <a:t>CHƯƠNG 1: CƠ SỞ LÝ LUẬN </a:t>
            </a:r>
          </a:p>
        </p:txBody>
      </p:sp>
      <p:sp>
        <p:nvSpPr>
          <p:cNvPr id="54" name="TextBox 54"/>
          <p:cNvSpPr txBox="1"/>
          <p:nvPr/>
        </p:nvSpPr>
        <p:spPr>
          <a:xfrm>
            <a:off x="6672937" y="4350555"/>
            <a:ext cx="4839617" cy="1180465"/>
          </a:xfrm>
          <a:prstGeom prst="rect">
            <a:avLst/>
          </a:prstGeom>
        </p:spPr>
        <p:txBody>
          <a:bodyPr lIns="0" tIns="0" rIns="0" bIns="0" rtlCol="0" anchor="t">
            <a:spAutoFit/>
          </a:bodyPr>
          <a:lstStyle/>
          <a:p>
            <a:pPr algn="ctr">
              <a:lnSpc>
                <a:spcPts val="4759"/>
              </a:lnSpc>
            </a:pPr>
            <a:r>
              <a:rPr lang="en-US" sz="3399" b="1">
                <a:solidFill>
                  <a:srgbClr val="000000"/>
                </a:solidFill>
                <a:latin typeface="Montserrat Bold"/>
                <a:ea typeface="Montserrat Bold"/>
                <a:cs typeface="Montserrat Bold"/>
                <a:sym typeface="Montserrat Bold"/>
              </a:rPr>
              <a:t>CHƯƠNG 2: THỰC NGHIỆM BÀI TOÁN</a:t>
            </a:r>
          </a:p>
        </p:txBody>
      </p:sp>
      <p:sp>
        <p:nvSpPr>
          <p:cNvPr id="55" name="TextBox 55"/>
          <p:cNvSpPr txBox="1"/>
          <p:nvPr/>
        </p:nvSpPr>
        <p:spPr>
          <a:xfrm>
            <a:off x="12058983" y="4360080"/>
            <a:ext cx="4569415" cy="1661795"/>
          </a:xfrm>
          <a:prstGeom prst="rect">
            <a:avLst/>
          </a:prstGeom>
        </p:spPr>
        <p:txBody>
          <a:bodyPr lIns="0" tIns="0" rIns="0" bIns="0" rtlCol="0" anchor="t">
            <a:spAutoFit/>
          </a:bodyPr>
          <a:lstStyle/>
          <a:p>
            <a:pPr algn="ctr">
              <a:lnSpc>
                <a:spcPts val="4480"/>
              </a:lnSpc>
            </a:pPr>
            <a:r>
              <a:rPr lang="en-US" sz="3200" b="1">
                <a:solidFill>
                  <a:srgbClr val="000000"/>
                </a:solidFill>
                <a:latin typeface="Montserrat Bold"/>
                <a:ea typeface="Montserrat Bold"/>
                <a:cs typeface="Montserrat Bold"/>
                <a:sym typeface="Montserrat Bold"/>
              </a:rPr>
              <a:t>CHƯƠNG 3: ĐỀ XUẤT CẢI TIẾN VÀ ỨNG DỤNG MÔ HÌNH </a:t>
            </a:r>
          </a:p>
        </p:txBody>
      </p:sp>
      <p:sp>
        <p:nvSpPr>
          <p:cNvPr id="56" name="Freeform 56"/>
          <p:cNvSpPr/>
          <p:nvPr/>
        </p:nvSpPr>
        <p:spPr>
          <a:xfrm>
            <a:off x="8555959" y="2730028"/>
            <a:ext cx="1035344" cy="1000401"/>
          </a:xfrm>
          <a:custGeom>
            <a:avLst/>
            <a:gdLst/>
            <a:ahLst/>
            <a:cxnLst/>
            <a:rect l="l" t="t" r="r" b="b"/>
            <a:pathLst>
              <a:path w="1035344" h="1000401">
                <a:moveTo>
                  <a:pt x="0" y="0"/>
                </a:moveTo>
                <a:lnTo>
                  <a:pt x="1035344" y="0"/>
                </a:lnTo>
                <a:lnTo>
                  <a:pt x="1035344" y="1000401"/>
                </a:lnTo>
                <a:lnTo>
                  <a:pt x="0" y="10004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2D58"/>
        </a:solidFill>
        <a:effectLst/>
      </p:bgPr>
    </p:bg>
    <p:spTree>
      <p:nvGrpSpPr>
        <p:cNvPr id="1" name=""/>
        <p:cNvGrpSpPr/>
        <p:nvPr/>
      </p:nvGrpSpPr>
      <p:grpSpPr>
        <a:xfrm>
          <a:off x="0" y="0"/>
          <a:ext cx="0" cy="0"/>
          <a:chOff x="0" y="0"/>
          <a:chExt cx="0" cy="0"/>
        </a:xfrm>
      </p:grpSpPr>
      <p:grpSp>
        <p:nvGrpSpPr>
          <p:cNvPr id="2" name="Group 2"/>
          <p:cNvGrpSpPr/>
          <p:nvPr/>
        </p:nvGrpSpPr>
        <p:grpSpPr>
          <a:xfrm>
            <a:off x="10403873" y="-186663"/>
            <a:ext cx="8377213" cy="10473663"/>
            <a:chOff x="0" y="0"/>
            <a:chExt cx="1297849" cy="1622644"/>
          </a:xfrm>
        </p:grpSpPr>
        <p:sp>
          <p:nvSpPr>
            <p:cNvPr id="3" name="Freeform 3"/>
            <p:cNvSpPr/>
            <p:nvPr/>
          </p:nvSpPr>
          <p:spPr>
            <a:xfrm>
              <a:off x="0" y="0"/>
              <a:ext cx="1297849" cy="1622644"/>
            </a:xfrm>
            <a:custGeom>
              <a:avLst/>
              <a:gdLst/>
              <a:ahLst/>
              <a:cxnLst/>
              <a:rect l="l" t="t" r="r" b="b"/>
              <a:pathLst>
                <a:path w="1297849" h="1622644">
                  <a:moveTo>
                    <a:pt x="0" y="0"/>
                  </a:moveTo>
                  <a:lnTo>
                    <a:pt x="1297849" y="0"/>
                  </a:lnTo>
                  <a:lnTo>
                    <a:pt x="1297849" y="1622644"/>
                  </a:lnTo>
                  <a:lnTo>
                    <a:pt x="0" y="1622644"/>
                  </a:lnTo>
                  <a:close/>
                </a:path>
              </a:pathLst>
            </a:custGeom>
            <a:blipFill>
              <a:blip r:embed="rId2"/>
              <a:stretch>
                <a:fillRect l="-56404" r="-56404"/>
              </a:stretch>
            </a:blipFill>
          </p:spPr>
        </p:sp>
      </p:grpSp>
      <p:grpSp>
        <p:nvGrpSpPr>
          <p:cNvPr id="4" name="Group 4"/>
          <p:cNvGrpSpPr/>
          <p:nvPr/>
        </p:nvGrpSpPr>
        <p:grpSpPr>
          <a:xfrm>
            <a:off x="1985469" y="4610681"/>
            <a:ext cx="7158531" cy="174458"/>
            <a:chOff x="0" y="0"/>
            <a:chExt cx="16675766" cy="406400"/>
          </a:xfrm>
        </p:grpSpPr>
        <p:sp>
          <p:nvSpPr>
            <p:cNvPr id="5" name="Freeform 5"/>
            <p:cNvSpPr/>
            <p:nvPr/>
          </p:nvSpPr>
          <p:spPr>
            <a:xfrm>
              <a:off x="0" y="0"/>
              <a:ext cx="16675765" cy="406400"/>
            </a:xfrm>
            <a:custGeom>
              <a:avLst/>
              <a:gdLst/>
              <a:ahLst/>
              <a:cxnLst/>
              <a:rect l="l" t="t" r="r" b="b"/>
              <a:pathLst>
                <a:path w="16675765" h="406400">
                  <a:moveTo>
                    <a:pt x="16472565" y="0"/>
                  </a:moveTo>
                  <a:cubicBezTo>
                    <a:pt x="16584789" y="0"/>
                    <a:pt x="16675765" y="90976"/>
                    <a:pt x="16675765" y="203200"/>
                  </a:cubicBezTo>
                  <a:cubicBezTo>
                    <a:pt x="16675765" y="315424"/>
                    <a:pt x="16584789" y="406400"/>
                    <a:pt x="16472565"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6" name="TextBox 6"/>
            <p:cNvSpPr txBox="1"/>
            <p:nvPr/>
          </p:nvSpPr>
          <p:spPr>
            <a:xfrm>
              <a:off x="0" y="-47625"/>
              <a:ext cx="16675766" cy="454025"/>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rot="-5400000" flipV="1">
            <a:off x="5483465" y="1186042"/>
            <a:ext cx="11613074" cy="7287204"/>
          </a:xfrm>
          <a:custGeom>
            <a:avLst/>
            <a:gdLst/>
            <a:ahLst/>
            <a:cxnLst/>
            <a:rect l="l" t="t" r="r" b="b"/>
            <a:pathLst>
              <a:path w="11613074" h="7287204">
                <a:moveTo>
                  <a:pt x="0" y="7287204"/>
                </a:moveTo>
                <a:lnTo>
                  <a:pt x="11613074" y="7287204"/>
                </a:lnTo>
                <a:lnTo>
                  <a:pt x="11613074" y="0"/>
                </a:lnTo>
                <a:lnTo>
                  <a:pt x="0" y="0"/>
                </a:lnTo>
                <a:lnTo>
                  <a:pt x="0" y="728720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2632080"/>
            <a:ext cx="9670862" cy="1698626"/>
          </a:xfrm>
          <a:prstGeom prst="rect">
            <a:avLst/>
          </a:prstGeom>
        </p:spPr>
        <p:txBody>
          <a:bodyPr lIns="0" tIns="0" rIns="0" bIns="0" rtlCol="0" anchor="t">
            <a:spAutoFit/>
          </a:bodyPr>
          <a:lstStyle/>
          <a:p>
            <a:pPr algn="ctr">
              <a:lnSpc>
                <a:spcPts val="13999"/>
              </a:lnSpc>
              <a:spcBef>
                <a:spcPct val="0"/>
              </a:spcBef>
            </a:pPr>
            <a:r>
              <a:rPr lang="en-US" sz="9999" b="1">
                <a:solidFill>
                  <a:srgbClr val="FFFFFF"/>
                </a:solidFill>
                <a:latin typeface="Montserrat Bold"/>
                <a:ea typeface="Montserrat Bold"/>
                <a:cs typeface="Montserrat Bold"/>
                <a:sym typeface="Montserrat Bold"/>
              </a:rPr>
              <a:t>CHƯƠNG 1:</a:t>
            </a:r>
          </a:p>
        </p:txBody>
      </p:sp>
      <p:sp>
        <p:nvSpPr>
          <p:cNvPr id="9" name="TextBox 9"/>
          <p:cNvSpPr txBox="1"/>
          <p:nvPr/>
        </p:nvSpPr>
        <p:spPr>
          <a:xfrm>
            <a:off x="708134" y="5029200"/>
            <a:ext cx="9713201" cy="1028700"/>
          </a:xfrm>
          <a:prstGeom prst="rect">
            <a:avLst/>
          </a:prstGeom>
        </p:spPr>
        <p:txBody>
          <a:bodyPr lIns="0" tIns="0" rIns="0" bIns="0" rtlCol="0" anchor="t">
            <a:spAutoFit/>
          </a:bodyPr>
          <a:lstStyle/>
          <a:p>
            <a:pPr algn="ctr">
              <a:lnSpc>
                <a:spcPts val="8400"/>
              </a:lnSpc>
              <a:spcBef>
                <a:spcPct val="0"/>
              </a:spcBef>
            </a:pPr>
            <a:r>
              <a:rPr lang="en-US" sz="6000" b="1">
                <a:solidFill>
                  <a:srgbClr val="D6B885"/>
                </a:solidFill>
                <a:latin typeface="Montserrat Bold"/>
                <a:ea typeface="Montserrat Bold"/>
                <a:cs typeface="Montserrat Bold"/>
                <a:sym typeface="Montserrat Bold"/>
              </a:rPr>
              <a:t> CƠ SỞ LÝ LUẬN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1584" y="1342024"/>
            <a:ext cx="16804832" cy="685800"/>
          </a:xfrm>
          <a:prstGeom prst="rect">
            <a:avLst/>
          </a:prstGeom>
        </p:spPr>
        <p:txBody>
          <a:bodyPr lIns="0" tIns="0" rIns="0" bIns="0" rtlCol="0" anchor="t">
            <a:spAutoFit/>
          </a:bodyPr>
          <a:lstStyle/>
          <a:p>
            <a:pPr algn="ctr">
              <a:lnSpc>
                <a:spcPts val="5400"/>
              </a:lnSpc>
            </a:pPr>
            <a:r>
              <a:rPr lang="en-US" sz="4500" b="1">
                <a:solidFill>
                  <a:srgbClr val="122D58"/>
                </a:solidFill>
                <a:latin typeface="Montserrat Bold"/>
                <a:ea typeface="Montserrat Bold"/>
                <a:cs typeface="Montserrat Bold"/>
                <a:sym typeface="Montserrat Bold"/>
              </a:rPr>
              <a:t>TỔNG QUAN VỀ TÍN DỤNG VÀ HẠN MỨC TÍN DỤNG</a:t>
            </a:r>
          </a:p>
        </p:txBody>
      </p:sp>
      <p:grpSp>
        <p:nvGrpSpPr>
          <p:cNvPr id="3" name="Group 3"/>
          <p:cNvGrpSpPr/>
          <p:nvPr/>
        </p:nvGrpSpPr>
        <p:grpSpPr>
          <a:xfrm>
            <a:off x="1230489" y="4794104"/>
            <a:ext cx="5322203" cy="3043895"/>
            <a:chOff x="0" y="0"/>
            <a:chExt cx="1401733" cy="801684"/>
          </a:xfrm>
        </p:grpSpPr>
        <p:sp>
          <p:nvSpPr>
            <p:cNvPr id="4" name="Freeform 4"/>
            <p:cNvSpPr/>
            <p:nvPr/>
          </p:nvSpPr>
          <p:spPr>
            <a:xfrm>
              <a:off x="0" y="0"/>
              <a:ext cx="1401733" cy="801684"/>
            </a:xfrm>
            <a:custGeom>
              <a:avLst/>
              <a:gdLst/>
              <a:ahLst/>
              <a:cxnLst/>
              <a:rect l="l" t="t" r="r" b="b"/>
              <a:pathLst>
                <a:path w="1401733" h="801684">
                  <a:moveTo>
                    <a:pt x="29093" y="0"/>
                  </a:moveTo>
                  <a:lnTo>
                    <a:pt x="1372640" y="0"/>
                  </a:lnTo>
                  <a:cubicBezTo>
                    <a:pt x="1380356" y="0"/>
                    <a:pt x="1387756" y="3065"/>
                    <a:pt x="1393211" y="8521"/>
                  </a:cubicBezTo>
                  <a:cubicBezTo>
                    <a:pt x="1398667" y="13977"/>
                    <a:pt x="1401733" y="21377"/>
                    <a:pt x="1401733" y="29093"/>
                  </a:cubicBezTo>
                  <a:lnTo>
                    <a:pt x="1401733" y="772591"/>
                  </a:lnTo>
                  <a:cubicBezTo>
                    <a:pt x="1401733" y="788659"/>
                    <a:pt x="1388707" y="801684"/>
                    <a:pt x="1372640" y="801684"/>
                  </a:cubicBezTo>
                  <a:lnTo>
                    <a:pt x="29093" y="801684"/>
                  </a:lnTo>
                  <a:cubicBezTo>
                    <a:pt x="21377" y="801684"/>
                    <a:pt x="13977" y="798619"/>
                    <a:pt x="8521" y="793163"/>
                  </a:cubicBezTo>
                  <a:cubicBezTo>
                    <a:pt x="3065" y="787707"/>
                    <a:pt x="0" y="780307"/>
                    <a:pt x="0" y="772591"/>
                  </a:cubicBezTo>
                  <a:lnTo>
                    <a:pt x="0" y="29093"/>
                  </a:lnTo>
                  <a:cubicBezTo>
                    <a:pt x="0" y="13025"/>
                    <a:pt x="13025" y="0"/>
                    <a:pt x="29093" y="0"/>
                  </a:cubicBezTo>
                  <a:close/>
                </a:path>
              </a:pathLst>
            </a:custGeom>
            <a:solidFill>
              <a:srgbClr val="000000">
                <a:alpha val="0"/>
              </a:srgbClr>
            </a:solidFill>
            <a:ln w="28575" cap="sq">
              <a:solidFill>
                <a:srgbClr val="F9B680"/>
              </a:solidFill>
              <a:prstDash val="solid"/>
              <a:miter/>
            </a:ln>
          </p:spPr>
        </p:sp>
        <p:sp>
          <p:nvSpPr>
            <p:cNvPr id="5" name="TextBox 5"/>
            <p:cNvSpPr txBox="1"/>
            <p:nvPr/>
          </p:nvSpPr>
          <p:spPr>
            <a:xfrm>
              <a:off x="0" y="-47625"/>
              <a:ext cx="1401733" cy="849309"/>
            </a:xfrm>
            <a:prstGeom prst="rect">
              <a:avLst/>
            </a:prstGeom>
          </p:spPr>
          <p:txBody>
            <a:bodyPr lIns="50800" tIns="50800" rIns="50800" bIns="50800" rtlCol="0" anchor="ctr"/>
            <a:lstStyle/>
            <a:p>
              <a:pPr algn="ctr">
                <a:lnSpc>
                  <a:spcPts val="3639"/>
                </a:lnSpc>
              </a:pPr>
              <a:endParaRPr/>
            </a:p>
          </p:txBody>
        </p:sp>
      </p:grpSp>
      <p:grpSp>
        <p:nvGrpSpPr>
          <p:cNvPr id="6" name="Group 6"/>
          <p:cNvGrpSpPr/>
          <p:nvPr/>
        </p:nvGrpSpPr>
        <p:grpSpPr>
          <a:xfrm>
            <a:off x="1547253" y="3750851"/>
            <a:ext cx="5853682" cy="3633784"/>
            <a:chOff x="0" y="0"/>
            <a:chExt cx="1541711" cy="957046"/>
          </a:xfrm>
        </p:grpSpPr>
        <p:sp>
          <p:nvSpPr>
            <p:cNvPr id="7" name="Freeform 7"/>
            <p:cNvSpPr/>
            <p:nvPr/>
          </p:nvSpPr>
          <p:spPr>
            <a:xfrm>
              <a:off x="0" y="0"/>
              <a:ext cx="1541711" cy="957046"/>
            </a:xfrm>
            <a:custGeom>
              <a:avLst/>
              <a:gdLst/>
              <a:ahLst/>
              <a:cxnLst/>
              <a:rect l="l" t="t" r="r" b="b"/>
              <a:pathLst>
                <a:path w="1541711" h="957046">
                  <a:moveTo>
                    <a:pt x="26451" y="0"/>
                  </a:moveTo>
                  <a:lnTo>
                    <a:pt x="1515259" y="0"/>
                  </a:lnTo>
                  <a:cubicBezTo>
                    <a:pt x="1522274" y="0"/>
                    <a:pt x="1529003" y="2787"/>
                    <a:pt x="1533963" y="7747"/>
                  </a:cubicBezTo>
                  <a:cubicBezTo>
                    <a:pt x="1538924" y="12708"/>
                    <a:pt x="1541711" y="19436"/>
                    <a:pt x="1541711" y="26451"/>
                  </a:cubicBezTo>
                  <a:lnTo>
                    <a:pt x="1541711" y="930594"/>
                  </a:lnTo>
                  <a:cubicBezTo>
                    <a:pt x="1541711" y="945203"/>
                    <a:pt x="1529868" y="957046"/>
                    <a:pt x="1515259" y="957046"/>
                  </a:cubicBezTo>
                  <a:lnTo>
                    <a:pt x="26451" y="957046"/>
                  </a:lnTo>
                  <a:cubicBezTo>
                    <a:pt x="19436" y="957046"/>
                    <a:pt x="12708" y="954259"/>
                    <a:pt x="7747" y="949298"/>
                  </a:cubicBezTo>
                  <a:cubicBezTo>
                    <a:pt x="2787" y="944338"/>
                    <a:pt x="0" y="937610"/>
                    <a:pt x="0" y="930594"/>
                  </a:cubicBezTo>
                  <a:lnTo>
                    <a:pt x="0" y="26451"/>
                  </a:lnTo>
                  <a:cubicBezTo>
                    <a:pt x="0" y="19436"/>
                    <a:pt x="2787" y="12708"/>
                    <a:pt x="7747" y="7747"/>
                  </a:cubicBezTo>
                  <a:cubicBezTo>
                    <a:pt x="12708" y="2787"/>
                    <a:pt x="19436" y="0"/>
                    <a:pt x="26451" y="0"/>
                  </a:cubicBezTo>
                  <a:close/>
                </a:path>
              </a:pathLst>
            </a:custGeom>
            <a:solidFill>
              <a:srgbClr val="122D58"/>
            </a:solidFill>
            <a:ln w="28575" cap="sq">
              <a:solidFill>
                <a:srgbClr val="FFFFFF"/>
              </a:solidFill>
              <a:prstDash val="solid"/>
              <a:miter/>
            </a:ln>
          </p:spPr>
        </p:sp>
        <p:sp>
          <p:nvSpPr>
            <p:cNvPr id="8" name="TextBox 8"/>
            <p:cNvSpPr txBox="1"/>
            <p:nvPr/>
          </p:nvSpPr>
          <p:spPr>
            <a:xfrm>
              <a:off x="0" y="-47625"/>
              <a:ext cx="1541711" cy="1004671"/>
            </a:xfrm>
            <a:prstGeom prst="rect">
              <a:avLst/>
            </a:prstGeom>
          </p:spPr>
          <p:txBody>
            <a:bodyPr lIns="50800" tIns="50800" rIns="50800" bIns="50800" rtlCol="0" anchor="ctr"/>
            <a:lstStyle/>
            <a:p>
              <a:pPr algn="ctr">
                <a:lnSpc>
                  <a:spcPts val="3639"/>
                </a:lnSpc>
              </a:pPr>
              <a:endParaRPr/>
            </a:p>
          </p:txBody>
        </p:sp>
      </p:grpSp>
      <p:sp>
        <p:nvSpPr>
          <p:cNvPr id="9" name="AutoShape 9"/>
          <p:cNvSpPr/>
          <p:nvPr/>
        </p:nvSpPr>
        <p:spPr>
          <a:xfrm flipV="1">
            <a:off x="8959046" y="4295673"/>
            <a:ext cx="8098421" cy="19050"/>
          </a:xfrm>
          <a:prstGeom prst="line">
            <a:avLst/>
          </a:prstGeom>
          <a:ln w="38100" cap="flat">
            <a:solidFill>
              <a:srgbClr val="122D58"/>
            </a:solidFill>
            <a:prstDash val="solid"/>
            <a:headEnd type="none" w="sm" len="sm"/>
            <a:tailEnd type="arrow" w="med" len="sm"/>
          </a:ln>
        </p:spPr>
      </p:sp>
      <p:sp>
        <p:nvSpPr>
          <p:cNvPr id="10" name="Freeform 10"/>
          <p:cNvSpPr/>
          <p:nvPr/>
        </p:nvSpPr>
        <p:spPr>
          <a:xfrm>
            <a:off x="7948188" y="3938176"/>
            <a:ext cx="714994" cy="714994"/>
          </a:xfrm>
          <a:custGeom>
            <a:avLst/>
            <a:gdLst/>
            <a:ahLst/>
            <a:cxnLst/>
            <a:rect l="l" t="t" r="r" b="b"/>
            <a:pathLst>
              <a:path w="714994" h="714994">
                <a:moveTo>
                  <a:pt x="0" y="0"/>
                </a:moveTo>
                <a:lnTo>
                  <a:pt x="714995" y="0"/>
                </a:lnTo>
                <a:lnTo>
                  <a:pt x="714995" y="714995"/>
                </a:lnTo>
                <a:lnTo>
                  <a:pt x="0" y="7149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8663183" y="4436330"/>
            <a:ext cx="8394283" cy="245300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Thu nhập</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Lịch sử tín dụng</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Ngành nghề và công việc của khách hàng</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Chính sách tín dụng của ngân hàng</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Các quy định pháp lý của Nhà nước</a:t>
            </a:r>
          </a:p>
        </p:txBody>
      </p:sp>
      <p:sp>
        <p:nvSpPr>
          <p:cNvPr id="12" name="TextBox 12"/>
          <p:cNvSpPr txBox="1"/>
          <p:nvPr/>
        </p:nvSpPr>
        <p:spPr>
          <a:xfrm>
            <a:off x="2049784" y="3934049"/>
            <a:ext cx="5010952" cy="514350"/>
          </a:xfrm>
          <a:prstGeom prst="rect">
            <a:avLst/>
          </a:prstGeom>
        </p:spPr>
        <p:txBody>
          <a:bodyPr lIns="0" tIns="0" rIns="0" bIns="0" rtlCol="0" anchor="t">
            <a:spAutoFit/>
          </a:bodyPr>
          <a:lstStyle/>
          <a:p>
            <a:pPr algn="ctr">
              <a:lnSpc>
                <a:spcPts val="4200"/>
              </a:lnSpc>
            </a:pPr>
            <a:r>
              <a:rPr lang="en-US" sz="3000" b="1">
                <a:solidFill>
                  <a:srgbClr val="FFFFFF"/>
                </a:solidFill>
                <a:latin typeface="Montserrat Bold"/>
                <a:ea typeface="Montserrat Bold"/>
                <a:cs typeface="Montserrat Bold"/>
                <a:sym typeface="Montserrat Bold"/>
              </a:rPr>
              <a:t> Hạn mức tín dụng:</a:t>
            </a:r>
          </a:p>
        </p:txBody>
      </p:sp>
      <p:sp>
        <p:nvSpPr>
          <p:cNvPr id="13" name="TextBox 13"/>
          <p:cNvSpPr txBox="1"/>
          <p:nvPr/>
        </p:nvSpPr>
        <p:spPr>
          <a:xfrm>
            <a:off x="1901922" y="4599898"/>
            <a:ext cx="5158814" cy="2266956"/>
          </a:xfrm>
          <a:prstGeom prst="rect">
            <a:avLst/>
          </a:prstGeom>
        </p:spPr>
        <p:txBody>
          <a:bodyPr lIns="0" tIns="0" rIns="0" bIns="0" rtlCol="0" anchor="t">
            <a:spAutoFit/>
          </a:bodyPr>
          <a:lstStyle/>
          <a:p>
            <a:pPr algn="just">
              <a:lnSpc>
                <a:spcPts val="3674"/>
              </a:lnSpc>
            </a:pPr>
            <a:r>
              <a:rPr lang="en-US" sz="2624" b="1">
                <a:solidFill>
                  <a:srgbClr val="FFFFFF"/>
                </a:solidFill>
                <a:latin typeface="Montserrat Bold"/>
                <a:ea typeface="Montserrat Bold"/>
                <a:cs typeface="Montserrat Bold"/>
                <a:sym typeface="Montserrat Bold"/>
              </a:rPr>
              <a:t>Là số tiền tối đa mà ngân hàng hoặc tổ chức tài chính cho phép khách hàng vay hoặc chi tiêu trong một khoảng thời gian nhất định.</a:t>
            </a:r>
          </a:p>
        </p:txBody>
      </p:sp>
      <p:sp>
        <p:nvSpPr>
          <p:cNvPr id="14" name="TextBox 14"/>
          <p:cNvSpPr txBox="1"/>
          <p:nvPr/>
        </p:nvSpPr>
        <p:spPr>
          <a:xfrm>
            <a:off x="8959046" y="3693701"/>
            <a:ext cx="8098421" cy="537845"/>
          </a:xfrm>
          <a:prstGeom prst="rect">
            <a:avLst/>
          </a:prstGeom>
        </p:spPr>
        <p:txBody>
          <a:bodyPr lIns="0" tIns="0" rIns="0" bIns="0" rtlCol="0" anchor="t">
            <a:spAutoFit/>
          </a:bodyPr>
          <a:lstStyle/>
          <a:p>
            <a:pPr algn="just">
              <a:lnSpc>
                <a:spcPts val="4480"/>
              </a:lnSpc>
            </a:pPr>
            <a:r>
              <a:rPr lang="en-US" sz="3200" b="1">
                <a:solidFill>
                  <a:srgbClr val="000000"/>
                </a:solidFill>
                <a:latin typeface="Montserrat Bold"/>
                <a:ea typeface="Montserrat Bold"/>
                <a:cs typeface="Montserrat Bold"/>
                <a:sym typeface="Montserrat Bold"/>
              </a:rPr>
              <a:t>YẾU TỐ ẢNH HƯỞNG</a:t>
            </a:r>
          </a:p>
        </p:txBody>
      </p:sp>
      <p:grpSp>
        <p:nvGrpSpPr>
          <p:cNvPr id="15" name="Group 15"/>
          <p:cNvGrpSpPr/>
          <p:nvPr/>
        </p:nvGrpSpPr>
        <p:grpSpPr>
          <a:xfrm>
            <a:off x="-705636" y="9948212"/>
            <a:ext cx="18993636" cy="2285537"/>
            <a:chOff x="0" y="0"/>
            <a:chExt cx="5804787" cy="698500"/>
          </a:xfrm>
        </p:grpSpPr>
        <p:sp>
          <p:nvSpPr>
            <p:cNvPr id="16" name="Freeform 16"/>
            <p:cNvSpPr/>
            <p:nvPr/>
          </p:nvSpPr>
          <p:spPr>
            <a:xfrm>
              <a:off x="0" y="0"/>
              <a:ext cx="5804787" cy="698500"/>
            </a:xfrm>
            <a:custGeom>
              <a:avLst/>
              <a:gdLst/>
              <a:ahLst/>
              <a:cxnLst/>
              <a:rect l="l" t="t" r="r" b="b"/>
              <a:pathLst>
                <a:path w="5804787" h="698500">
                  <a:moveTo>
                    <a:pt x="5804787" y="349250"/>
                  </a:moveTo>
                  <a:lnTo>
                    <a:pt x="5601587" y="698500"/>
                  </a:lnTo>
                  <a:lnTo>
                    <a:pt x="203200" y="698500"/>
                  </a:lnTo>
                  <a:lnTo>
                    <a:pt x="0" y="349250"/>
                  </a:lnTo>
                  <a:lnTo>
                    <a:pt x="203200" y="0"/>
                  </a:lnTo>
                  <a:lnTo>
                    <a:pt x="5601587" y="0"/>
                  </a:lnTo>
                  <a:lnTo>
                    <a:pt x="5804787" y="349250"/>
                  </a:lnTo>
                  <a:close/>
                </a:path>
              </a:pathLst>
            </a:custGeom>
            <a:solidFill>
              <a:srgbClr val="122D58"/>
            </a:solidFill>
          </p:spPr>
        </p:sp>
        <p:sp>
          <p:nvSpPr>
            <p:cNvPr id="17" name="TextBox 17"/>
            <p:cNvSpPr txBox="1"/>
            <p:nvPr/>
          </p:nvSpPr>
          <p:spPr>
            <a:xfrm>
              <a:off x="114300" y="-38100"/>
              <a:ext cx="5576187"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18" name="Group 18"/>
          <p:cNvGrpSpPr/>
          <p:nvPr/>
        </p:nvGrpSpPr>
        <p:grpSpPr>
          <a:xfrm>
            <a:off x="-3072156" y="9948212"/>
            <a:ext cx="3133626" cy="2285537"/>
            <a:chOff x="0" y="0"/>
            <a:chExt cx="957691" cy="698500"/>
          </a:xfrm>
        </p:grpSpPr>
        <p:sp>
          <p:nvSpPr>
            <p:cNvPr id="19" name="Freeform 19"/>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20" name="TextBox 20"/>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1" name="Group 21"/>
          <p:cNvGrpSpPr/>
          <p:nvPr/>
        </p:nvGrpSpPr>
        <p:grpSpPr>
          <a:xfrm>
            <a:off x="1660885" y="9948212"/>
            <a:ext cx="3133626" cy="2285537"/>
            <a:chOff x="0" y="0"/>
            <a:chExt cx="957691" cy="698500"/>
          </a:xfrm>
        </p:grpSpPr>
        <p:sp>
          <p:nvSpPr>
            <p:cNvPr id="22" name="Freeform 22"/>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23" name="TextBox 23"/>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4" name="Group 24"/>
          <p:cNvGrpSpPr/>
          <p:nvPr/>
        </p:nvGrpSpPr>
        <p:grpSpPr>
          <a:xfrm>
            <a:off x="6393927" y="9948212"/>
            <a:ext cx="3133626" cy="2285537"/>
            <a:chOff x="0" y="0"/>
            <a:chExt cx="957691" cy="698500"/>
          </a:xfrm>
        </p:grpSpPr>
        <p:sp>
          <p:nvSpPr>
            <p:cNvPr id="25" name="Freeform 25"/>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26" name="TextBox 26"/>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27" name="Group 27"/>
          <p:cNvGrpSpPr/>
          <p:nvPr/>
        </p:nvGrpSpPr>
        <p:grpSpPr>
          <a:xfrm>
            <a:off x="11126968" y="9948212"/>
            <a:ext cx="3133626" cy="2285537"/>
            <a:chOff x="0" y="0"/>
            <a:chExt cx="957691" cy="698500"/>
          </a:xfrm>
        </p:grpSpPr>
        <p:sp>
          <p:nvSpPr>
            <p:cNvPr id="28" name="Freeform 28"/>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29" name="TextBox 29"/>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30" name="Group 30"/>
          <p:cNvGrpSpPr/>
          <p:nvPr/>
        </p:nvGrpSpPr>
        <p:grpSpPr>
          <a:xfrm>
            <a:off x="15860010" y="9948212"/>
            <a:ext cx="3133626" cy="2285537"/>
            <a:chOff x="0" y="0"/>
            <a:chExt cx="957691" cy="698500"/>
          </a:xfrm>
        </p:grpSpPr>
        <p:sp>
          <p:nvSpPr>
            <p:cNvPr id="31" name="Freeform 31"/>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F9B680"/>
            </a:solidFill>
          </p:spPr>
        </p:sp>
        <p:sp>
          <p:nvSpPr>
            <p:cNvPr id="32" name="TextBox 32"/>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33" name="Group 33"/>
          <p:cNvGrpSpPr/>
          <p:nvPr/>
        </p:nvGrpSpPr>
        <p:grpSpPr>
          <a:xfrm>
            <a:off x="18226531" y="9948212"/>
            <a:ext cx="3133626" cy="2285537"/>
            <a:chOff x="0" y="0"/>
            <a:chExt cx="957691" cy="698500"/>
          </a:xfrm>
        </p:grpSpPr>
        <p:sp>
          <p:nvSpPr>
            <p:cNvPr id="34" name="Freeform 34"/>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35" name="TextBox 35"/>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grpSp>
        <p:nvGrpSpPr>
          <p:cNvPr id="36" name="Group 36"/>
          <p:cNvGrpSpPr/>
          <p:nvPr/>
        </p:nvGrpSpPr>
        <p:grpSpPr>
          <a:xfrm>
            <a:off x="-4006574" y="-369454"/>
            <a:ext cx="7009358" cy="1159703"/>
            <a:chOff x="0" y="0"/>
            <a:chExt cx="1250766" cy="206940"/>
          </a:xfrm>
        </p:grpSpPr>
        <p:sp>
          <p:nvSpPr>
            <p:cNvPr id="37" name="Freeform 37"/>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38" name="TextBox 38"/>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39" name="Group 39"/>
          <p:cNvGrpSpPr/>
          <p:nvPr/>
        </p:nvGrpSpPr>
        <p:grpSpPr>
          <a:xfrm>
            <a:off x="-1748459" y="508418"/>
            <a:ext cx="3144637" cy="520282"/>
            <a:chOff x="0" y="0"/>
            <a:chExt cx="1250766" cy="206940"/>
          </a:xfrm>
        </p:grpSpPr>
        <p:sp>
          <p:nvSpPr>
            <p:cNvPr id="40" name="Freeform 40"/>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41" name="TextBox 41"/>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42" name="Group 42"/>
          <p:cNvGrpSpPr/>
          <p:nvPr/>
        </p:nvGrpSpPr>
        <p:grpSpPr>
          <a:xfrm>
            <a:off x="14410002" y="-369454"/>
            <a:ext cx="7009358" cy="1138013"/>
            <a:chOff x="0" y="0"/>
            <a:chExt cx="812800" cy="131963"/>
          </a:xfrm>
        </p:grpSpPr>
        <p:sp>
          <p:nvSpPr>
            <p:cNvPr id="43" name="Freeform 43"/>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44" name="TextBox 44"/>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45" name="Group 45"/>
          <p:cNvGrpSpPr/>
          <p:nvPr/>
        </p:nvGrpSpPr>
        <p:grpSpPr>
          <a:xfrm>
            <a:off x="16629956" y="508418"/>
            <a:ext cx="3144637" cy="520282"/>
            <a:chOff x="0" y="0"/>
            <a:chExt cx="812800" cy="134478"/>
          </a:xfrm>
        </p:grpSpPr>
        <p:sp>
          <p:nvSpPr>
            <p:cNvPr id="46" name="Freeform 46"/>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47" name="TextBox 47"/>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48" name="Group 48"/>
          <p:cNvGrpSpPr/>
          <p:nvPr/>
        </p:nvGrpSpPr>
        <p:grpSpPr>
          <a:xfrm>
            <a:off x="-3854174" y="-217054"/>
            <a:ext cx="7009358" cy="1159703"/>
            <a:chOff x="0" y="0"/>
            <a:chExt cx="1250766" cy="206940"/>
          </a:xfrm>
        </p:grpSpPr>
        <p:sp>
          <p:nvSpPr>
            <p:cNvPr id="49" name="Freeform 49"/>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50" name="TextBox 50"/>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51" name="Group 51"/>
          <p:cNvGrpSpPr/>
          <p:nvPr/>
        </p:nvGrpSpPr>
        <p:grpSpPr>
          <a:xfrm>
            <a:off x="-1596059" y="660818"/>
            <a:ext cx="3144637" cy="520282"/>
            <a:chOff x="0" y="0"/>
            <a:chExt cx="1250766" cy="206940"/>
          </a:xfrm>
        </p:grpSpPr>
        <p:sp>
          <p:nvSpPr>
            <p:cNvPr id="52" name="Freeform 52"/>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53" name="TextBox 53"/>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54" name="Group 54"/>
          <p:cNvGrpSpPr/>
          <p:nvPr/>
        </p:nvGrpSpPr>
        <p:grpSpPr>
          <a:xfrm>
            <a:off x="14562402" y="-217054"/>
            <a:ext cx="7009358" cy="1138013"/>
            <a:chOff x="0" y="0"/>
            <a:chExt cx="812800" cy="131963"/>
          </a:xfrm>
        </p:grpSpPr>
        <p:sp>
          <p:nvSpPr>
            <p:cNvPr id="55" name="Freeform 55"/>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56" name="TextBox 56"/>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57" name="Group 57"/>
          <p:cNvGrpSpPr/>
          <p:nvPr/>
        </p:nvGrpSpPr>
        <p:grpSpPr>
          <a:xfrm>
            <a:off x="16782356" y="660818"/>
            <a:ext cx="3144637" cy="520282"/>
            <a:chOff x="0" y="0"/>
            <a:chExt cx="812800" cy="134478"/>
          </a:xfrm>
        </p:grpSpPr>
        <p:sp>
          <p:nvSpPr>
            <p:cNvPr id="58" name="Freeform 58"/>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59" name="TextBox 59"/>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60" name="Group 60"/>
          <p:cNvGrpSpPr/>
          <p:nvPr/>
        </p:nvGrpSpPr>
        <p:grpSpPr>
          <a:xfrm>
            <a:off x="-2919756" y="10100612"/>
            <a:ext cx="3133626" cy="2285537"/>
            <a:chOff x="0" y="0"/>
            <a:chExt cx="957691" cy="698500"/>
          </a:xfrm>
        </p:grpSpPr>
        <p:sp>
          <p:nvSpPr>
            <p:cNvPr id="61" name="Freeform 61"/>
            <p:cNvSpPr/>
            <p:nvPr/>
          </p:nvSpPr>
          <p:spPr>
            <a:xfrm>
              <a:off x="0" y="0"/>
              <a:ext cx="957691" cy="698500"/>
            </a:xfrm>
            <a:custGeom>
              <a:avLst/>
              <a:gdLst/>
              <a:ahLst/>
              <a:cxnLst/>
              <a:rect l="l" t="t" r="r" b="b"/>
              <a:pathLst>
                <a:path w="957691" h="698500">
                  <a:moveTo>
                    <a:pt x="957691" y="349250"/>
                  </a:moveTo>
                  <a:lnTo>
                    <a:pt x="754491" y="698500"/>
                  </a:lnTo>
                  <a:lnTo>
                    <a:pt x="203200" y="698500"/>
                  </a:lnTo>
                  <a:lnTo>
                    <a:pt x="0" y="349250"/>
                  </a:lnTo>
                  <a:lnTo>
                    <a:pt x="203200" y="0"/>
                  </a:lnTo>
                  <a:lnTo>
                    <a:pt x="754491" y="0"/>
                  </a:lnTo>
                  <a:lnTo>
                    <a:pt x="957691" y="349250"/>
                  </a:lnTo>
                  <a:close/>
                </a:path>
              </a:pathLst>
            </a:custGeom>
            <a:solidFill>
              <a:srgbClr val="122D58"/>
            </a:solidFill>
          </p:spPr>
        </p:sp>
        <p:sp>
          <p:nvSpPr>
            <p:cNvPr id="62" name="TextBox 62"/>
            <p:cNvSpPr txBox="1"/>
            <p:nvPr/>
          </p:nvSpPr>
          <p:spPr>
            <a:xfrm>
              <a:off x="114300" y="-38100"/>
              <a:ext cx="729091" cy="736600"/>
            </a:xfrm>
            <a:prstGeom prst="rect">
              <a:avLst/>
            </a:prstGeom>
          </p:spPr>
          <p:txBody>
            <a:bodyPr lIns="20505" tIns="20505" rIns="20505" bIns="20505" rtlCol="0" anchor="ctr"/>
            <a:lstStyle/>
            <a:p>
              <a:pPr algn="ctr">
                <a:lnSpc>
                  <a:spcPts val="2659"/>
                </a:lnSpc>
                <a:spcBef>
                  <a:spcPct val="0"/>
                </a:spcBef>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04684" y="9550356"/>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5797352"/>
            <a:ext cx="5650143" cy="5894830"/>
            <a:chOff x="0" y="0"/>
            <a:chExt cx="1488104" cy="1552548"/>
          </a:xfrm>
        </p:grpSpPr>
        <p:sp>
          <p:nvSpPr>
            <p:cNvPr id="4" name="Freeform 4"/>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122D58"/>
            </a:solidFill>
          </p:spPr>
        </p:sp>
        <p:sp>
          <p:nvSpPr>
            <p:cNvPr id="5" name="TextBox 5"/>
            <p:cNvSpPr txBox="1"/>
            <p:nvPr/>
          </p:nvSpPr>
          <p:spPr>
            <a:xfrm>
              <a:off x="0" y="-38100"/>
              <a:ext cx="1488104" cy="159064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28700" y="3094624"/>
            <a:ext cx="5650143" cy="565014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0000" r="-50000"/>
              </a:stretch>
            </a:blipFill>
          </p:spPr>
        </p:sp>
      </p:grpSp>
      <p:sp>
        <p:nvSpPr>
          <p:cNvPr id="8" name="Freeform 8"/>
          <p:cNvSpPr/>
          <p:nvPr/>
        </p:nvSpPr>
        <p:spPr>
          <a:xfrm>
            <a:off x="7087738" y="3094624"/>
            <a:ext cx="665701" cy="665701"/>
          </a:xfrm>
          <a:custGeom>
            <a:avLst/>
            <a:gdLst/>
            <a:ahLst/>
            <a:cxnLst/>
            <a:rect l="l" t="t" r="r" b="b"/>
            <a:pathLst>
              <a:path w="665701" h="665701">
                <a:moveTo>
                  <a:pt x="0" y="0"/>
                </a:moveTo>
                <a:lnTo>
                  <a:pt x="665700" y="0"/>
                </a:lnTo>
                <a:lnTo>
                  <a:pt x="665700" y="665701"/>
                </a:lnTo>
                <a:lnTo>
                  <a:pt x="0" y="6657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087738" y="5823854"/>
            <a:ext cx="665701" cy="665701"/>
          </a:xfrm>
          <a:custGeom>
            <a:avLst/>
            <a:gdLst/>
            <a:ahLst/>
            <a:cxnLst/>
            <a:rect l="l" t="t" r="r" b="b"/>
            <a:pathLst>
              <a:path w="665701" h="665701">
                <a:moveTo>
                  <a:pt x="0" y="0"/>
                </a:moveTo>
                <a:lnTo>
                  <a:pt x="665700" y="0"/>
                </a:lnTo>
                <a:lnTo>
                  <a:pt x="665700" y="665701"/>
                </a:lnTo>
                <a:lnTo>
                  <a:pt x="0" y="6657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3112027" y="9550356"/>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4006574" y="-369454"/>
            <a:ext cx="7009358" cy="1159703"/>
            <a:chOff x="0" y="0"/>
            <a:chExt cx="1250766" cy="206940"/>
          </a:xfrm>
        </p:grpSpPr>
        <p:sp>
          <p:nvSpPr>
            <p:cNvPr id="12" name="Freeform 12"/>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13" name="TextBox 13"/>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14" name="Group 14"/>
          <p:cNvGrpSpPr/>
          <p:nvPr/>
        </p:nvGrpSpPr>
        <p:grpSpPr>
          <a:xfrm>
            <a:off x="-1748459" y="508418"/>
            <a:ext cx="3144637" cy="520282"/>
            <a:chOff x="0" y="0"/>
            <a:chExt cx="1250766" cy="206940"/>
          </a:xfrm>
        </p:grpSpPr>
        <p:sp>
          <p:nvSpPr>
            <p:cNvPr id="15" name="Freeform 15"/>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16" name="TextBox 16"/>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17" name="Group 17"/>
          <p:cNvGrpSpPr/>
          <p:nvPr/>
        </p:nvGrpSpPr>
        <p:grpSpPr>
          <a:xfrm>
            <a:off x="14410002" y="-369454"/>
            <a:ext cx="7009358" cy="1138013"/>
            <a:chOff x="0" y="0"/>
            <a:chExt cx="812800" cy="131963"/>
          </a:xfrm>
        </p:grpSpPr>
        <p:sp>
          <p:nvSpPr>
            <p:cNvPr id="18" name="Freeform 18"/>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19" name="TextBox 19"/>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20" name="Group 20"/>
          <p:cNvGrpSpPr/>
          <p:nvPr/>
        </p:nvGrpSpPr>
        <p:grpSpPr>
          <a:xfrm>
            <a:off x="16629956" y="508418"/>
            <a:ext cx="3144637" cy="520282"/>
            <a:chOff x="0" y="0"/>
            <a:chExt cx="812800" cy="134478"/>
          </a:xfrm>
        </p:grpSpPr>
        <p:sp>
          <p:nvSpPr>
            <p:cNvPr id="21" name="Freeform 21"/>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22" name="TextBox 22"/>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sp>
        <p:nvSpPr>
          <p:cNvPr id="23" name="TextBox 23"/>
          <p:cNvSpPr txBox="1"/>
          <p:nvPr/>
        </p:nvSpPr>
        <p:spPr>
          <a:xfrm>
            <a:off x="7936592" y="3046999"/>
            <a:ext cx="9322708" cy="1957705"/>
          </a:xfrm>
          <a:prstGeom prst="rect">
            <a:avLst/>
          </a:prstGeom>
        </p:spPr>
        <p:txBody>
          <a:bodyPr lIns="0" tIns="0" rIns="0" bIns="0" rtlCol="0" anchor="t">
            <a:spAutoFit/>
          </a:bodyPr>
          <a:lstStyle/>
          <a:p>
            <a:pPr algn="just">
              <a:lnSpc>
                <a:spcPts val="3919"/>
              </a:lnSpc>
              <a:spcBef>
                <a:spcPct val="0"/>
              </a:spcBef>
            </a:pPr>
            <a:r>
              <a:rPr lang="en-US" sz="2799" b="1">
                <a:solidFill>
                  <a:srgbClr val="000000"/>
                </a:solidFill>
                <a:latin typeface="Montserrat Bold"/>
                <a:ea typeface="Montserrat Bold"/>
                <a:cs typeface="Montserrat Bold"/>
                <a:sym typeface="Montserrat Bold"/>
              </a:rPr>
              <a:t>Thế giới: </a:t>
            </a:r>
            <a:r>
              <a:rPr lang="en-US" sz="2799">
                <a:solidFill>
                  <a:srgbClr val="000000"/>
                </a:solidFill>
                <a:latin typeface="Montserrat"/>
                <a:ea typeface="Montserrat"/>
                <a:cs typeface="Montserrat"/>
                <a:sym typeface="Montserrat"/>
              </a:rPr>
              <a:t>Các ngân hàng lớn như Bank of America, JP Morgan Chase áp dụng các thuật toán học máy để phân tích dữ liệu tín dụng giúp xác định và điều chỉnh hạn mức tín dụng.</a:t>
            </a:r>
          </a:p>
        </p:txBody>
      </p:sp>
      <p:sp>
        <p:nvSpPr>
          <p:cNvPr id="24" name="TextBox 24"/>
          <p:cNvSpPr txBox="1"/>
          <p:nvPr/>
        </p:nvSpPr>
        <p:spPr>
          <a:xfrm>
            <a:off x="7936592" y="5901807"/>
            <a:ext cx="9322708" cy="3443605"/>
          </a:xfrm>
          <a:prstGeom prst="rect">
            <a:avLst/>
          </a:prstGeom>
        </p:spPr>
        <p:txBody>
          <a:bodyPr lIns="0" tIns="0" rIns="0" bIns="0" rtlCol="0" anchor="t">
            <a:spAutoFit/>
          </a:bodyPr>
          <a:lstStyle/>
          <a:p>
            <a:pPr algn="just">
              <a:lnSpc>
                <a:spcPts val="3919"/>
              </a:lnSpc>
            </a:pPr>
            <a:r>
              <a:rPr lang="en-US" sz="2799" b="1">
                <a:solidFill>
                  <a:srgbClr val="000000"/>
                </a:solidFill>
                <a:latin typeface="Montserrat Bold"/>
                <a:ea typeface="Montserrat Bold"/>
                <a:cs typeface="Montserrat Bold"/>
                <a:sym typeface="Montserrat Bold"/>
              </a:rPr>
              <a:t>Việt Nam:</a:t>
            </a:r>
          </a:p>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Vietcombank: </a:t>
            </a:r>
            <a:r>
              <a:rPr lang="en-US" sz="2799">
                <a:solidFill>
                  <a:srgbClr val="000000"/>
                </a:solidFill>
                <a:latin typeface="Montserrat"/>
                <a:ea typeface="Montserrat"/>
                <a:cs typeface="Montserrat"/>
                <a:sym typeface="Montserrat"/>
              </a:rPr>
              <a:t>Sử dụng thuật toán phân tích hành vi tài chính, lịch sử tín dụng, dòng tiền để quyết định hạn mức tín dụng.</a:t>
            </a:r>
          </a:p>
          <a:p>
            <a:pPr marL="604519" lvl="1" indent="-302260" algn="just">
              <a:lnSpc>
                <a:spcPts val="3919"/>
              </a:lnSpc>
              <a:buFont typeface="Arial"/>
              <a:buChar char="•"/>
            </a:pPr>
            <a:r>
              <a:rPr lang="en-US" sz="2799" b="1">
                <a:solidFill>
                  <a:srgbClr val="000000"/>
                </a:solidFill>
                <a:latin typeface="Montserrat Bold"/>
                <a:ea typeface="Montserrat Bold"/>
                <a:cs typeface="Montserrat Bold"/>
                <a:sym typeface="Montserrat Bold"/>
              </a:rPr>
              <a:t>BIDV: </a:t>
            </a:r>
            <a:r>
              <a:rPr lang="en-US" sz="2799">
                <a:solidFill>
                  <a:srgbClr val="000000"/>
                </a:solidFill>
                <a:latin typeface="Montserrat"/>
                <a:ea typeface="Montserrat"/>
                <a:cs typeface="Montserrat"/>
                <a:sym typeface="Montserrat"/>
              </a:rPr>
              <a:t>Triển khai hệ thống phân tích tín dụng dựa trên dữ liệu lớn giúp tăng khả năng phát hiện rủi ro tín dụng</a:t>
            </a:r>
          </a:p>
        </p:txBody>
      </p:sp>
      <p:sp>
        <p:nvSpPr>
          <p:cNvPr id="25" name="TextBox 25"/>
          <p:cNvSpPr txBox="1"/>
          <p:nvPr/>
        </p:nvSpPr>
        <p:spPr>
          <a:xfrm>
            <a:off x="741584" y="1342024"/>
            <a:ext cx="16804832" cy="1371600"/>
          </a:xfrm>
          <a:prstGeom prst="rect">
            <a:avLst/>
          </a:prstGeom>
        </p:spPr>
        <p:txBody>
          <a:bodyPr lIns="0" tIns="0" rIns="0" bIns="0" rtlCol="0" anchor="t">
            <a:spAutoFit/>
          </a:bodyPr>
          <a:lstStyle/>
          <a:p>
            <a:pPr algn="ctr">
              <a:lnSpc>
                <a:spcPts val="5400"/>
              </a:lnSpc>
            </a:pPr>
            <a:r>
              <a:rPr lang="en-US" sz="4500" b="1">
                <a:solidFill>
                  <a:srgbClr val="122D58"/>
                </a:solidFill>
                <a:latin typeface="Montserrat Bold"/>
                <a:ea typeface="Montserrat Bold"/>
                <a:cs typeface="Montserrat Bold"/>
                <a:sym typeface="Montserrat Bold"/>
              </a:rPr>
              <a:t>ỨNG DỤNG CỦA HỌC MÁY TRONG QUẢN LÝ HẠN MỨC TÍN DỤNG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06574" y="-369454"/>
            <a:ext cx="7009358" cy="1159703"/>
            <a:chOff x="0" y="0"/>
            <a:chExt cx="1250766" cy="206940"/>
          </a:xfrm>
        </p:grpSpPr>
        <p:sp>
          <p:nvSpPr>
            <p:cNvPr id="3" name="Freeform 3"/>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122D58"/>
            </a:solidFill>
          </p:spPr>
        </p:sp>
        <p:sp>
          <p:nvSpPr>
            <p:cNvPr id="4" name="TextBox 4"/>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5" name="Group 5"/>
          <p:cNvGrpSpPr/>
          <p:nvPr/>
        </p:nvGrpSpPr>
        <p:grpSpPr>
          <a:xfrm>
            <a:off x="-1748459" y="508418"/>
            <a:ext cx="3144637" cy="520282"/>
            <a:chOff x="0" y="0"/>
            <a:chExt cx="1250766" cy="206940"/>
          </a:xfrm>
        </p:grpSpPr>
        <p:sp>
          <p:nvSpPr>
            <p:cNvPr id="6" name="Freeform 6"/>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9B680"/>
            </a:solidFill>
          </p:spPr>
        </p:sp>
        <p:sp>
          <p:nvSpPr>
            <p:cNvPr id="7" name="TextBox 7"/>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8" name="Group 8"/>
          <p:cNvGrpSpPr/>
          <p:nvPr/>
        </p:nvGrpSpPr>
        <p:grpSpPr>
          <a:xfrm>
            <a:off x="14410002" y="-369454"/>
            <a:ext cx="7009358" cy="1138013"/>
            <a:chOff x="0" y="0"/>
            <a:chExt cx="812800" cy="131963"/>
          </a:xfrm>
        </p:grpSpPr>
        <p:sp>
          <p:nvSpPr>
            <p:cNvPr id="9" name="Freeform 9"/>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122D58"/>
            </a:solidFill>
          </p:spPr>
        </p:sp>
        <p:sp>
          <p:nvSpPr>
            <p:cNvPr id="10" name="TextBox 10"/>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11" name="Group 11"/>
          <p:cNvGrpSpPr/>
          <p:nvPr/>
        </p:nvGrpSpPr>
        <p:grpSpPr>
          <a:xfrm>
            <a:off x="16629956" y="508418"/>
            <a:ext cx="3144637" cy="520282"/>
            <a:chOff x="0" y="0"/>
            <a:chExt cx="812800" cy="134478"/>
          </a:xfrm>
        </p:grpSpPr>
        <p:sp>
          <p:nvSpPr>
            <p:cNvPr id="12" name="Freeform 12"/>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9B680"/>
            </a:solidFill>
          </p:spPr>
        </p:sp>
        <p:sp>
          <p:nvSpPr>
            <p:cNvPr id="13" name="TextBox 13"/>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grpSp>
        <p:nvGrpSpPr>
          <p:cNvPr id="14" name="Group 14"/>
          <p:cNvGrpSpPr/>
          <p:nvPr/>
        </p:nvGrpSpPr>
        <p:grpSpPr>
          <a:xfrm>
            <a:off x="0" y="10095022"/>
            <a:ext cx="18665709" cy="755608"/>
            <a:chOff x="0" y="0"/>
            <a:chExt cx="4916071" cy="199008"/>
          </a:xfrm>
        </p:grpSpPr>
        <p:sp>
          <p:nvSpPr>
            <p:cNvPr id="15" name="Freeform 15"/>
            <p:cNvSpPr/>
            <p:nvPr/>
          </p:nvSpPr>
          <p:spPr>
            <a:xfrm>
              <a:off x="0" y="0"/>
              <a:ext cx="4916071" cy="199008"/>
            </a:xfrm>
            <a:custGeom>
              <a:avLst/>
              <a:gdLst/>
              <a:ahLst/>
              <a:cxnLst/>
              <a:rect l="l" t="t" r="r" b="b"/>
              <a:pathLst>
                <a:path w="4916071" h="199008">
                  <a:moveTo>
                    <a:pt x="0" y="0"/>
                  </a:moveTo>
                  <a:lnTo>
                    <a:pt x="4916071" y="0"/>
                  </a:lnTo>
                  <a:lnTo>
                    <a:pt x="4916071" y="199008"/>
                  </a:lnTo>
                  <a:lnTo>
                    <a:pt x="0" y="199008"/>
                  </a:lnTo>
                  <a:close/>
                </a:path>
              </a:pathLst>
            </a:custGeom>
            <a:solidFill>
              <a:srgbClr val="122D58"/>
            </a:solidFill>
          </p:spPr>
        </p:sp>
        <p:sp>
          <p:nvSpPr>
            <p:cNvPr id="16" name="TextBox 16"/>
            <p:cNvSpPr txBox="1"/>
            <p:nvPr/>
          </p:nvSpPr>
          <p:spPr>
            <a:xfrm>
              <a:off x="0" y="-85725"/>
              <a:ext cx="4916071" cy="284733"/>
            </a:xfrm>
            <a:prstGeom prst="rect">
              <a:avLst/>
            </a:prstGeom>
          </p:spPr>
          <p:txBody>
            <a:bodyPr lIns="50800" tIns="50800" rIns="50800" bIns="50800" rtlCol="0" anchor="ctr"/>
            <a:lstStyle/>
            <a:p>
              <a:pPr algn="ctr">
                <a:lnSpc>
                  <a:spcPts val="2664"/>
                </a:lnSpc>
              </a:pPr>
              <a:endParaRPr/>
            </a:p>
          </p:txBody>
        </p:sp>
      </p:grpSp>
      <p:sp>
        <p:nvSpPr>
          <p:cNvPr id="17" name="TextBox 17"/>
          <p:cNvSpPr txBox="1"/>
          <p:nvPr/>
        </p:nvSpPr>
        <p:spPr>
          <a:xfrm>
            <a:off x="741584" y="1342024"/>
            <a:ext cx="16804832" cy="685800"/>
          </a:xfrm>
          <a:prstGeom prst="rect">
            <a:avLst/>
          </a:prstGeom>
        </p:spPr>
        <p:txBody>
          <a:bodyPr lIns="0" tIns="0" rIns="0" bIns="0" rtlCol="0" anchor="t">
            <a:spAutoFit/>
          </a:bodyPr>
          <a:lstStyle/>
          <a:p>
            <a:pPr algn="ctr">
              <a:lnSpc>
                <a:spcPts val="5400"/>
              </a:lnSpc>
            </a:pPr>
            <a:r>
              <a:rPr lang="en-US" sz="4500" b="1">
                <a:solidFill>
                  <a:srgbClr val="122D58"/>
                </a:solidFill>
                <a:latin typeface="Montserrat Bold"/>
                <a:ea typeface="Montserrat Bold"/>
                <a:cs typeface="Montserrat Bold"/>
                <a:sym typeface="Montserrat Bold"/>
              </a:rPr>
              <a:t>CÁC MÔ HÌNH HỌC MÁY SỬ DỤNG TRONG BÀI TOÁN</a:t>
            </a:r>
          </a:p>
        </p:txBody>
      </p:sp>
      <p:sp>
        <p:nvSpPr>
          <p:cNvPr id="18" name="Freeform 18"/>
          <p:cNvSpPr/>
          <p:nvPr/>
        </p:nvSpPr>
        <p:spPr>
          <a:xfrm>
            <a:off x="5916940" y="4045333"/>
            <a:ext cx="6445371" cy="2233111"/>
          </a:xfrm>
          <a:custGeom>
            <a:avLst/>
            <a:gdLst/>
            <a:ahLst/>
            <a:cxnLst/>
            <a:rect l="l" t="t" r="r" b="b"/>
            <a:pathLst>
              <a:path w="6445371" h="2233111">
                <a:moveTo>
                  <a:pt x="0" y="0"/>
                </a:moveTo>
                <a:lnTo>
                  <a:pt x="6445371" y="0"/>
                </a:lnTo>
                <a:lnTo>
                  <a:pt x="6445371" y="2233111"/>
                </a:lnTo>
                <a:lnTo>
                  <a:pt x="0" y="2233111"/>
                </a:lnTo>
                <a:lnTo>
                  <a:pt x="0" y="0"/>
                </a:lnTo>
                <a:close/>
              </a:path>
            </a:pathLst>
          </a:custGeom>
          <a:blipFill>
            <a:blip r:embed="rId2"/>
            <a:stretch>
              <a:fillRect/>
            </a:stretch>
          </a:blipFill>
        </p:spPr>
      </p:sp>
      <p:sp>
        <p:nvSpPr>
          <p:cNvPr id="19" name="Freeform 19"/>
          <p:cNvSpPr/>
          <p:nvPr/>
        </p:nvSpPr>
        <p:spPr>
          <a:xfrm>
            <a:off x="494101" y="3711499"/>
            <a:ext cx="5004268" cy="2900779"/>
          </a:xfrm>
          <a:custGeom>
            <a:avLst/>
            <a:gdLst/>
            <a:ahLst/>
            <a:cxnLst/>
            <a:rect l="l" t="t" r="r" b="b"/>
            <a:pathLst>
              <a:path w="5004268" h="2900779">
                <a:moveTo>
                  <a:pt x="0" y="0"/>
                </a:moveTo>
                <a:lnTo>
                  <a:pt x="5004268" y="0"/>
                </a:lnTo>
                <a:lnTo>
                  <a:pt x="5004268" y="2900779"/>
                </a:lnTo>
                <a:lnTo>
                  <a:pt x="0" y="2900779"/>
                </a:lnTo>
                <a:lnTo>
                  <a:pt x="0" y="0"/>
                </a:lnTo>
                <a:close/>
              </a:path>
            </a:pathLst>
          </a:custGeom>
          <a:blipFill>
            <a:blip r:embed="rId3"/>
            <a:stretch>
              <a:fillRect/>
            </a:stretch>
          </a:blipFill>
        </p:spPr>
      </p:sp>
      <p:sp>
        <p:nvSpPr>
          <p:cNvPr id="20" name="Freeform 20"/>
          <p:cNvSpPr/>
          <p:nvPr/>
        </p:nvSpPr>
        <p:spPr>
          <a:xfrm>
            <a:off x="13078292" y="3711499"/>
            <a:ext cx="4717309" cy="2989594"/>
          </a:xfrm>
          <a:custGeom>
            <a:avLst/>
            <a:gdLst/>
            <a:ahLst/>
            <a:cxnLst/>
            <a:rect l="l" t="t" r="r" b="b"/>
            <a:pathLst>
              <a:path w="4717309" h="2989594">
                <a:moveTo>
                  <a:pt x="0" y="0"/>
                </a:moveTo>
                <a:lnTo>
                  <a:pt x="4717309" y="0"/>
                </a:lnTo>
                <a:lnTo>
                  <a:pt x="4717309" y="2989594"/>
                </a:lnTo>
                <a:lnTo>
                  <a:pt x="0" y="2989594"/>
                </a:lnTo>
                <a:lnTo>
                  <a:pt x="0" y="0"/>
                </a:lnTo>
                <a:close/>
              </a:path>
            </a:pathLst>
          </a:custGeom>
          <a:blipFill>
            <a:blip r:embed="rId4"/>
            <a:stretch>
              <a:fillRect/>
            </a:stretch>
          </a:blipFill>
        </p:spPr>
      </p:sp>
      <p:grpSp>
        <p:nvGrpSpPr>
          <p:cNvPr id="21" name="Group 21"/>
          <p:cNvGrpSpPr/>
          <p:nvPr/>
        </p:nvGrpSpPr>
        <p:grpSpPr>
          <a:xfrm>
            <a:off x="372468" y="3390468"/>
            <a:ext cx="5262332" cy="3487013"/>
            <a:chOff x="0" y="0"/>
            <a:chExt cx="1385964" cy="918390"/>
          </a:xfrm>
        </p:grpSpPr>
        <p:sp>
          <p:nvSpPr>
            <p:cNvPr id="22" name="Freeform 22"/>
            <p:cNvSpPr/>
            <p:nvPr/>
          </p:nvSpPr>
          <p:spPr>
            <a:xfrm>
              <a:off x="0" y="0"/>
              <a:ext cx="1385964" cy="918390"/>
            </a:xfrm>
            <a:custGeom>
              <a:avLst/>
              <a:gdLst/>
              <a:ahLst/>
              <a:cxnLst/>
              <a:rect l="l" t="t" r="r" b="b"/>
              <a:pathLst>
                <a:path w="1385964" h="918390">
                  <a:moveTo>
                    <a:pt x="0" y="0"/>
                  </a:moveTo>
                  <a:lnTo>
                    <a:pt x="1385964" y="0"/>
                  </a:lnTo>
                  <a:lnTo>
                    <a:pt x="1385964" y="918390"/>
                  </a:lnTo>
                  <a:lnTo>
                    <a:pt x="0" y="918390"/>
                  </a:lnTo>
                  <a:close/>
                </a:path>
              </a:pathLst>
            </a:custGeom>
            <a:solidFill>
              <a:srgbClr val="000000">
                <a:alpha val="0"/>
              </a:srgbClr>
            </a:solidFill>
            <a:ln w="28575" cap="sq">
              <a:solidFill>
                <a:srgbClr val="122D58"/>
              </a:solidFill>
              <a:prstDash val="solid"/>
              <a:miter/>
            </a:ln>
          </p:spPr>
        </p:sp>
        <p:sp>
          <p:nvSpPr>
            <p:cNvPr id="23" name="TextBox 23"/>
            <p:cNvSpPr txBox="1"/>
            <p:nvPr/>
          </p:nvSpPr>
          <p:spPr>
            <a:xfrm>
              <a:off x="0" y="-38100"/>
              <a:ext cx="1385964" cy="9564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4" name="Group 24"/>
          <p:cNvGrpSpPr/>
          <p:nvPr/>
        </p:nvGrpSpPr>
        <p:grpSpPr>
          <a:xfrm>
            <a:off x="5916940" y="3390468"/>
            <a:ext cx="6445371" cy="3487013"/>
            <a:chOff x="0" y="0"/>
            <a:chExt cx="1697546" cy="918390"/>
          </a:xfrm>
        </p:grpSpPr>
        <p:sp>
          <p:nvSpPr>
            <p:cNvPr id="25" name="Freeform 25"/>
            <p:cNvSpPr/>
            <p:nvPr/>
          </p:nvSpPr>
          <p:spPr>
            <a:xfrm>
              <a:off x="0" y="0"/>
              <a:ext cx="1697546" cy="918390"/>
            </a:xfrm>
            <a:custGeom>
              <a:avLst/>
              <a:gdLst/>
              <a:ahLst/>
              <a:cxnLst/>
              <a:rect l="l" t="t" r="r" b="b"/>
              <a:pathLst>
                <a:path w="1697546" h="918390">
                  <a:moveTo>
                    <a:pt x="0" y="0"/>
                  </a:moveTo>
                  <a:lnTo>
                    <a:pt x="1697546" y="0"/>
                  </a:lnTo>
                  <a:lnTo>
                    <a:pt x="1697546" y="918390"/>
                  </a:lnTo>
                  <a:lnTo>
                    <a:pt x="0" y="918390"/>
                  </a:lnTo>
                  <a:close/>
                </a:path>
              </a:pathLst>
            </a:custGeom>
            <a:solidFill>
              <a:srgbClr val="000000">
                <a:alpha val="0"/>
              </a:srgbClr>
            </a:solidFill>
            <a:ln w="28575" cap="sq">
              <a:solidFill>
                <a:srgbClr val="122D58"/>
              </a:solidFill>
              <a:prstDash val="solid"/>
              <a:miter/>
            </a:ln>
          </p:spPr>
        </p:sp>
        <p:sp>
          <p:nvSpPr>
            <p:cNvPr id="26" name="TextBox 26"/>
            <p:cNvSpPr txBox="1"/>
            <p:nvPr/>
          </p:nvSpPr>
          <p:spPr>
            <a:xfrm>
              <a:off x="0" y="-38100"/>
              <a:ext cx="1697546" cy="9564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7" name="Group 27"/>
          <p:cNvGrpSpPr/>
          <p:nvPr/>
        </p:nvGrpSpPr>
        <p:grpSpPr>
          <a:xfrm>
            <a:off x="12653200" y="3390468"/>
            <a:ext cx="5262332" cy="3487013"/>
            <a:chOff x="0" y="0"/>
            <a:chExt cx="1385964" cy="918390"/>
          </a:xfrm>
        </p:grpSpPr>
        <p:sp>
          <p:nvSpPr>
            <p:cNvPr id="28" name="Freeform 28"/>
            <p:cNvSpPr/>
            <p:nvPr/>
          </p:nvSpPr>
          <p:spPr>
            <a:xfrm>
              <a:off x="0" y="0"/>
              <a:ext cx="1385964" cy="918390"/>
            </a:xfrm>
            <a:custGeom>
              <a:avLst/>
              <a:gdLst/>
              <a:ahLst/>
              <a:cxnLst/>
              <a:rect l="l" t="t" r="r" b="b"/>
              <a:pathLst>
                <a:path w="1385964" h="918390">
                  <a:moveTo>
                    <a:pt x="0" y="0"/>
                  </a:moveTo>
                  <a:lnTo>
                    <a:pt x="1385964" y="0"/>
                  </a:lnTo>
                  <a:lnTo>
                    <a:pt x="1385964" y="918390"/>
                  </a:lnTo>
                  <a:lnTo>
                    <a:pt x="0" y="918390"/>
                  </a:lnTo>
                  <a:close/>
                </a:path>
              </a:pathLst>
            </a:custGeom>
            <a:solidFill>
              <a:srgbClr val="000000">
                <a:alpha val="0"/>
              </a:srgbClr>
            </a:solidFill>
            <a:ln w="28575" cap="sq">
              <a:solidFill>
                <a:srgbClr val="122D58"/>
              </a:solidFill>
              <a:prstDash val="solid"/>
              <a:miter/>
            </a:ln>
          </p:spPr>
        </p:sp>
        <p:sp>
          <p:nvSpPr>
            <p:cNvPr id="29" name="TextBox 29"/>
            <p:cNvSpPr txBox="1"/>
            <p:nvPr/>
          </p:nvSpPr>
          <p:spPr>
            <a:xfrm>
              <a:off x="0" y="-38100"/>
              <a:ext cx="1385964" cy="95649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0" name="TextBox 30"/>
          <p:cNvSpPr txBox="1"/>
          <p:nvPr/>
        </p:nvSpPr>
        <p:spPr>
          <a:xfrm>
            <a:off x="1378983" y="2677508"/>
            <a:ext cx="3234504" cy="514350"/>
          </a:xfrm>
          <a:prstGeom prst="rect">
            <a:avLst/>
          </a:prstGeom>
        </p:spPr>
        <p:txBody>
          <a:bodyPr lIns="0" tIns="0" rIns="0" bIns="0" rtlCol="0" anchor="t">
            <a:spAutoFit/>
          </a:bodyPr>
          <a:lstStyle/>
          <a:p>
            <a:pPr marL="0" lvl="0" indent="0" algn="l">
              <a:lnSpc>
                <a:spcPts val="4200"/>
              </a:lnSpc>
              <a:spcBef>
                <a:spcPct val="0"/>
              </a:spcBef>
            </a:pPr>
            <a:r>
              <a:rPr lang="en-US" sz="3000" b="1" i="1">
                <a:solidFill>
                  <a:srgbClr val="000000"/>
                </a:solidFill>
                <a:latin typeface="Montserrat Bold Italics"/>
                <a:ea typeface="Montserrat Bold Italics"/>
                <a:cs typeface="Montserrat Bold Italics"/>
                <a:sym typeface="Montserrat Bold Italics"/>
              </a:rPr>
              <a:t>Random Forest</a:t>
            </a:r>
          </a:p>
        </p:txBody>
      </p:sp>
      <p:sp>
        <p:nvSpPr>
          <p:cNvPr id="31" name="TextBox 31"/>
          <p:cNvSpPr txBox="1"/>
          <p:nvPr/>
        </p:nvSpPr>
        <p:spPr>
          <a:xfrm>
            <a:off x="8479612" y="2610832"/>
            <a:ext cx="2118626" cy="581025"/>
          </a:xfrm>
          <a:prstGeom prst="rect">
            <a:avLst/>
          </a:prstGeom>
        </p:spPr>
        <p:txBody>
          <a:bodyPr lIns="0" tIns="0" rIns="0" bIns="0" rtlCol="0" anchor="t">
            <a:spAutoFit/>
          </a:bodyPr>
          <a:lstStyle/>
          <a:p>
            <a:pPr marL="0" lvl="0" indent="0" algn="l">
              <a:lnSpc>
                <a:spcPts val="5099"/>
              </a:lnSpc>
            </a:pPr>
            <a:r>
              <a:rPr lang="en-US" sz="2999" b="1" i="1">
                <a:solidFill>
                  <a:srgbClr val="000000"/>
                </a:solidFill>
                <a:latin typeface="Montserrat Bold Italics"/>
                <a:ea typeface="Montserrat Bold Italics"/>
                <a:cs typeface="Montserrat Bold Italics"/>
                <a:sym typeface="Montserrat Bold Italics"/>
              </a:rPr>
              <a:t>XGBoost</a:t>
            </a:r>
          </a:p>
        </p:txBody>
      </p:sp>
      <p:sp>
        <p:nvSpPr>
          <p:cNvPr id="32" name="TextBox 32"/>
          <p:cNvSpPr txBox="1"/>
          <p:nvPr/>
        </p:nvSpPr>
        <p:spPr>
          <a:xfrm>
            <a:off x="12597770" y="2610832"/>
            <a:ext cx="5373192" cy="581026"/>
          </a:xfrm>
          <a:prstGeom prst="rect">
            <a:avLst/>
          </a:prstGeom>
        </p:spPr>
        <p:txBody>
          <a:bodyPr lIns="0" tIns="0" rIns="0" bIns="0" rtlCol="0" anchor="t">
            <a:spAutoFit/>
          </a:bodyPr>
          <a:lstStyle/>
          <a:p>
            <a:pPr algn="ctr">
              <a:lnSpc>
                <a:spcPts val="5099"/>
              </a:lnSpc>
              <a:spcBef>
                <a:spcPct val="0"/>
              </a:spcBef>
            </a:pPr>
            <a:r>
              <a:rPr lang="en-US" sz="2999" b="1" i="1">
                <a:solidFill>
                  <a:srgbClr val="000000"/>
                </a:solidFill>
                <a:latin typeface="Montserrat Bold Italics"/>
                <a:ea typeface="Montserrat Bold Italics"/>
                <a:cs typeface="Montserrat Bold Italics"/>
                <a:sym typeface="Montserrat Bold Italics"/>
              </a:rPr>
              <a:t>Support Vector Regression</a:t>
            </a:r>
          </a:p>
        </p:txBody>
      </p:sp>
      <p:sp>
        <p:nvSpPr>
          <p:cNvPr id="33" name="Freeform 33"/>
          <p:cNvSpPr/>
          <p:nvPr/>
        </p:nvSpPr>
        <p:spPr>
          <a:xfrm rot="-5400000">
            <a:off x="8558520" y="2385448"/>
            <a:ext cx="1162210" cy="10146278"/>
          </a:xfrm>
          <a:custGeom>
            <a:avLst/>
            <a:gdLst/>
            <a:ahLst/>
            <a:cxnLst/>
            <a:rect l="l" t="t" r="r" b="b"/>
            <a:pathLst>
              <a:path w="1162210" h="10146278">
                <a:moveTo>
                  <a:pt x="0" y="0"/>
                </a:moveTo>
                <a:lnTo>
                  <a:pt x="1162210" y="0"/>
                </a:lnTo>
                <a:lnTo>
                  <a:pt x="1162210" y="10146278"/>
                </a:lnTo>
                <a:lnTo>
                  <a:pt x="0" y="10146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4" name="Group 34"/>
          <p:cNvGrpSpPr/>
          <p:nvPr/>
        </p:nvGrpSpPr>
        <p:grpSpPr>
          <a:xfrm>
            <a:off x="4441220" y="8239717"/>
            <a:ext cx="2846786" cy="1262492"/>
            <a:chOff x="0" y="0"/>
            <a:chExt cx="749771" cy="332508"/>
          </a:xfrm>
        </p:grpSpPr>
        <p:sp>
          <p:nvSpPr>
            <p:cNvPr id="35" name="Freeform 35"/>
            <p:cNvSpPr/>
            <p:nvPr/>
          </p:nvSpPr>
          <p:spPr>
            <a:xfrm>
              <a:off x="0" y="0"/>
              <a:ext cx="749771" cy="332508"/>
            </a:xfrm>
            <a:custGeom>
              <a:avLst/>
              <a:gdLst/>
              <a:ahLst/>
              <a:cxnLst/>
              <a:rect l="l" t="t" r="r" b="b"/>
              <a:pathLst>
                <a:path w="749771" h="332508">
                  <a:moveTo>
                    <a:pt x="54391" y="0"/>
                  </a:moveTo>
                  <a:lnTo>
                    <a:pt x="695380" y="0"/>
                  </a:lnTo>
                  <a:cubicBezTo>
                    <a:pt x="709806" y="0"/>
                    <a:pt x="723640" y="5730"/>
                    <a:pt x="733840" y="15931"/>
                  </a:cubicBezTo>
                  <a:cubicBezTo>
                    <a:pt x="744040" y="26131"/>
                    <a:pt x="749771" y="39965"/>
                    <a:pt x="749771" y="54391"/>
                  </a:cubicBezTo>
                  <a:lnTo>
                    <a:pt x="749771" y="278118"/>
                  </a:lnTo>
                  <a:cubicBezTo>
                    <a:pt x="749771" y="308157"/>
                    <a:pt x="725419" y="332508"/>
                    <a:pt x="695380" y="332508"/>
                  </a:cubicBezTo>
                  <a:lnTo>
                    <a:pt x="54391" y="332508"/>
                  </a:lnTo>
                  <a:cubicBezTo>
                    <a:pt x="24351" y="332508"/>
                    <a:pt x="0" y="308157"/>
                    <a:pt x="0" y="278118"/>
                  </a:cubicBezTo>
                  <a:lnTo>
                    <a:pt x="0" y="54391"/>
                  </a:lnTo>
                  <a:cubicBezTo>
                    <a:pt x="0" y="24351"/>
                    <a:pt x="24351" y="0"/>
                    <a:pt x="54391" y="0"/>
                  </a:cubicBezTo>
                  <a:close/>
                </a:path>
              </a:pathLst>
            </a:custGeom>
            <a:solidFill>
              <a:srgbClr val="122D58"/>
            </a:solidFill>
            <a:ln w="28575" cap="sq">
              <a:solidFill>
                <a:srgbClr val="FFFFFF"/>
              </a:solidFill>
              <a:prstDash val="solid"/>
              <a:miter/>
            </a:ln>
          </p:spPr>
        </p:sp>
        <p:sp>
          <p:nvSpPr>
            <p:cNvPr id="36" name="TextBox 36"/>
            <p:cNvSpPr txBox="1"/>
            <p:nvPr/>
          </p:nvSpPr>
          <p:spPr>
            <a:xfrm>
              <a:off x="0" y="-47625"/>
              <a:ext cx="749771" cy="380133"/>
            </a:xfrm>
            <a:prstGeom prst="rect">
              <a:avLst/>
            </a:prstGeom>
          </p:spPr>
          <p:txBody>
            <a:bodyPr lIns="50800" tIns="50800" rIns="50800" bIns="50800" rtlCol="0" anchor="ctr"/>
            <a:lstStyle/>
            <a:p>
              <a:pPr algn="ctr">
                <a:lnSpc>
                  <a:spcPts val="3639"/>
                </a:lnSpc>
              </a:pPr>
              <a:endParaRPr/>
            </a:p>
          </p:txBody>
        </p:sp>
      </p:grpSp>
      <p:sp>
        <p:nvSpPr>
          <p:cNvPr id="37" name="TextBox 37"/>
          <p:cNvSpPr txBox="1"/>
          <p:nvPr/>
        </p:nvSpPr>
        <p:spPr>
          <a:xfrm>
            <a:off x="4572524" y="8592142"/>
            <a:ext cx="2552759" cy="471805"/>
          </a:xfrm>
          <a:prstGeom prst="rect">
            <a:avLst/>
          </a:prstGeom>
        </p:spPr>
        <p:txBody>
          <a:bodyPr lIns="0" tIns="0" rIns="0" bIns="0" rtlCol="0" anchor="t">
            <a:spAutoFit/>
          </a:bodyPr>
          <a:lstStyle/>
          <a:p>
            <a:pPr algn="ctr">
              <a:lnSpc>
                <a:spcPts val="3919"/>
              </a:lnSpc>
            </a:pPr>
            <a:r>
              <a:rPr lang="en-US" sz="2799" b="1">
                <a:solidFill>
                  <a:srgbClr val="FFFFFF"/>
                </a:solidFill>
                <a:latin typeface="Montserrat Bold"/>
                <a:ea typeface="Montserrat Bold"/>
                <a:cs typeface="Montserrat Bold"/>
                <a:sym typeface="Montserrat Bold"/>
              </a:rPr>
              <a:t>RMSE </a:t>
            </a:r>
          </a:p>
        </p:txBody>
      </p:sp>
      <p:grpSp>
        <p:nvGrpSpPr>
          <p:cNvPr id="38" name="Group 38"/>
          <p:cNvGrpSpPr/>
          <p:nvPr/>
        </p:nvGrpSpPr>
        <p:grpSpPr>
          <a:xfrm>
            <a:off x="7715833" y="8239717"/>
            <a:ext cx="2846786" cy="1262492"/>
            <a:chOff x="0" y="0"/>
            <a:chExt cx="749771" cy="332508"/>
          </a:xfrm>
        </p:grpSpPr>
        <p:sp>
          <p:nvSpPr>
            <p:cNvPr id="39" name="Freeform 39"/>
            <p:cNvSpPr/>
            <p:nvPr/>
          </p:nvSpPr>
          <p:spPr>
            <a:xfrm>
              <a:off x="0" y="0"/>
              <a:ext cx="749771" cy="332508"/>
            </a:xfrm>
            <a:custGeom>
              <a:avLst/>
              <a:gdLst/>
              <a:ahLst/>
              <a:cxnLst/>
              <a:rect l="l" t="t" r="r" b="b"/>
              <a:pathLst>
                <a:path w="749771" h="332508">
                  <a:moveTo>
                    <a:pt x="54391" y="0"/>
                  </a:moveTo>
                  <a:lnTo>
                    <a:pt x="695380" y="0"/>
                  </a:lnTo>
                  <a:cubicBezTo>
                    <a:pt x="709806" y="0"/>
                    <a:pt x="723640" y="5730"/>
                    <a:pt x="733840" y="15931"/>
                  </a:cubicBezTo>
                  <a:cubicBezTo>
                    <a:pt x="744040" y="26131"/>
                    <a:pt x="749771" y="39965"/>
                    <a:pt x="749771" y="54391"/>
                  </a:cubicBezTo>
                  <a:lnTo>
                    <a:pt x="749771" y="278118"/>
                  </a:lnTo>
                  <a:cubicBezTo>
                    <a:pt x="749771" y="308157"/>
                    <a:pt x="725419" y="332508"/>
                    <a:pt x="695380" y="332508"/>
                  </a:cubicBezTo>
                  <a:lnTo>
                    <a:pt x="54391" y="332508"/>
                  </a:lnTo>
                  <a:cubicBezTo>
                    <a:pt x="24351" y="332508"/>
                    <a:pt x="0" y="308157"/>
                    <a:pt x="0" y="278118"/>
                  </a:cubicBezTo>
                  <a:lnTo>
                    <a:pt x="0" y="54391"/>
                  </a:lnTo>
                  <a:cubicBezTo>
                    <a:pt x="0" y="24351"/>
                    <a:pt x="24351" y="0"/>
                    <a:pt x="54391" y="0"/>
                  </a:cubicBezTo>
                  <a:close/>
                </a:path>
              </a:pathLst>
            </a:custGeom>
            <a:solidFill>
              <a:srgbClr val="122D58"/>
            </a:solidFill>
            <a:ln w="28575" cap="sq">
              <a:solidFill>
                <a:srgbClr val="FFFFFF"/>
              </a:solidFill>
              <a:prstDash val="solid"/>
              <a:miter/>
            </a:ln>
          </p:spPr>
        </p:sp>
        <p:sp>
          <p:nvSpPr>
            <p:cNvPr id="40" name="TextBox 40"/>
            <p:cNvSpPr txBox="1"/>
            <p:nvPr/>
          </p:nvSpPr>
          <p:spPr>
            <a:xfrm>
              <a:off x="0" y="-47625"/>
              <a:ext cx="749771" cy="380133"/>
            </a:xfrm>
            <a:prstGeom prst="rect">
              <a:avLst/>
            </a:prstGeom>
          </p:spPr>
          <p:txBody>
            <a:bodyPr lIns="50800" tIns="50800" rIns="50800" bIns="50800" rtlCol="0" anchor="ctr"/>
            <a:lstStyle/>
            <a:p>
              <a:pPr algn="ctr">
                <a:lnSpc>
                  <a:spcPts val="3639"/>
                </a:lnSpc>
              </a:pPr>
              <a:endParaRPr/>
            </a:p>
          </p:txBody>
        </p:sp>
      </p:grpSp>
      <p:sp>
        <p:nvSpPr>
          <p:cNvPr id="41" name="TextBox 41"/>
          <p:cNvSpPr txBox="1"/>
          <p:nvPr/>
        </p:nvSpPr>
        <p:spPr>
          <a:xfrm>
            <a:off x="7863246" y="8557452"/>
            <a:ext cx="2552759" cy="471805"/>
          </a:xfrm>
          <a:prstGeom prst="rect">
            <a:avLst/>
          </a:prstGeom>
        </p:spPr>
        <p:txBody>
          <a:bodyPr lIns="0" tIns="0" rIns="0" bIns="0" rtlCol="0" anchor="t">
            <a:spAutoFit/>
          </a:bodyPr>
          <a:lstStyle/>
          <a:p>
            <a:pPr algn="ctr">
              <a:lnSpc>
                <a:spcPts val="3919"/>
              </a:lnSpc>
            </a:pPr>
            <a:r>
              <a:rPr lang="en-US" sz="2799" b="1">
                <a:solidFill>
                  <a:srgbClr val="FFFFFF"/>
                </a:solidFill>
                <a:latin typeface="Montserrat Bold"/>
                <a:ea typeface="Montserrat Bold"/>
                <a:cs typeface="Montserrat Bold"/>
                <a:sym typeface="Montserrat Bold"/>
              </a:rPr>
              <a:t>MAE</a:t>
            </a:r>
          </a:p>
        </p:txBody>
      </p:sp>
      <p:grpSp>
        <p:nvGrpSpPr>
          <p:cNvPr id="42" name="Group 42"/>
          <p:cNvGrpSpPr/>
          <p:nvPr/>
        </p:nvGrpSpPr>
        <p:grpSpPr>
          <a:xfrm>
            <a:off x="10991244" y="8247966"/>
            <a:ext cx="2846786" cy="1262492"/>
            <a:chOff x="0" y="0"/>
            <a:chExt cx="749771" cy="332508"/>
          </a:xfrm>
        </p:grpSpPr>
        <p:sp>
          <p:nvSpPr>
            <p:cNvPr id="43" name="Freeform 43"/>
            <p:cNvSpPr/>
            <p:nvPr/>
          </p:nvSpPr>
          <p:spPr>
            <a:xfrm>
              <a:off x="0" y="0"/>
              <a:ext cx="749771" cy="332508"/>
            </a:xfrm>
            <a:custGeom>
              <a:avLst/>
              <a:gdLst/>
              <a:ahLst/>
              <a:cxnLst/>
              <a:rect l="l" t="t" r="r" b="b"/>
              <a:pathLst>
                <a:path w="749771" h="332508">
                  <a:moveTo>
                    <a:pt x="54391" y="0"/>
                  </a:moveTo>
                  <a:lnTo>
                    <a:pt x="695380" y="0"/>
                  </a:lnTo>
                  <a:cubicBezTo>
                    <a:pt x="709806" y="0"/>
                    <a:pt x="723640" y="5730"/>
                    <a:pt x="733840" y="15931"/>
                  </a:cubicBezTo>
                  <a:cubicBezTo>
                    <a:pt x="744040" y="26131"/>
                    <a:pt x="749771" y="39965"/>
                    <a:pt x="749771" y="54391"/>
                  </a:cubicBezTo>
                  <a:lnTo>
                    <a:pt x="749771" y="278118"/>
                  </a:lnTo>
                  <a:cubicBezTo>
                    <a:pt x="749771" y="308157"/>
                    <a:pt x="725419" y="332508"/>
                    <a:pt x="695380" y="332508"/>
                  </a:cubicBezTo>
                  <a:lnTo>
                    <a:pt x="54391" y="332508"/>
                  </a:lnTo>
                  <a:cubicBezTo>
                    <a:pt x="24351" y="332508"/>
                    <a:pt x="0" y="308157"/>
                    <a:pt x="0" y="278118"/>
                  </a:cubicBezTo>
                  <a:lnTo>
                    <a:pt x="0" y="54391"/>
                  </a:lnTo>
                  <a:cubicBezTo>
                    <a:pt x="0" y="24351"/>
                    <a:pt x="24351" y="0"/>
                    <a:pt x="54391" y="0"/>
                  </a:cubicBezTo>
                  <a:close/>
                </a:path>
              </a:pathLst>
            </a:custGeom>
            <a:solidFill>
              <a:srgbClr val="122D58"/>
            </a:solidFill>
            <a:ln w="28575" cap="sq">
              <a:solidFill>
                <a:srgbClr val="FFFFFF"/>
              </a:solidFill>
              <a:prstDash val="solid"/>
              <a:miter/>
            </a:ln>
          </p:spPr>
        </p:sp>
        <p:sp>
          <p:nvSpPr>
            <p:cNvPr id="44" name="TextBox 44"/>
            <p:cNvSpPr txBox="1"/>
            <p:nvPr/>
          </p:nvSpPr>
          <p:spPr>
            <a:xfrm>
              <a:off x="0" y="-47625"/>
              <a:ext cx="749771" cy="380133"/>
            </a:xfrm>
            <a:prstGeom prst="rect">
              <a:avLst/>
            </a:prstGeom>
          </p:spPr>
          <p:txBody>
            <a:bodyPr lIns="50800" tIns="50800" rIns="50800" bIns="50800" rtlCol="0" anchor="ctr"/>
            <a:lstStyle/>
            <a:p>
              <a:pPr algn="ctr">
                <a:lnSpc>
                  <a:spcPts val="3639"/>
                </a:lnSpc>
              </a:pPr>
              <a:endParaRPr/>
            </a:p>
          </p:txBody>
        </p:sp>
      </p:grpSp>
      <p:sp>
        <p:nvSpPr>
          <p:cNvPr id="45" name="TextBox 45"/>
          <p:cNvSpPr txBox="1"/>
          <p:nvPr/>
        </p:nvSpPr>
        <p:spPr>
          <a:xfrm>
            <a:off x="11153169" y="8592142"/>
            <a:ext cx="2552759" cy="471805"/>
          </a:xfrm>
          <a:prstGeom prst="rect">
            <a:avLst/>
          </a:prstGeom>
        </p:spPr>
        <p:txBody>
          <a:bodyPr lIns="0" tIns="0" rIns="0" bIns="0" rtlCol="0" anchor="t">
            <a:spAutoFit/>
          </a:bodyPr>
          <a:lstStyle/>
          <a:p>
            <a:pPr algn="ctr">
              <a:lnSpc>
                <a:spcPts val="3919"/>
              </a:lnSpc>
            </a:pPr>
            <a:r>
              <a:rPr lang="en-US" sz="2799" b="1">
                <a:solidFill>
                  <a:srgbClr val="FFFFFF"/>
                </a:solidFill>
                <a:latin typeface="Montserrat Bold"/>
                <a:ea typeface="Montserrat Bold"/>
                <a:cs typeface="Montserrat Bold"/>
                <a:sym typeface="Montserrat Bold"/>
              </a:rPr>
              <a:t>R²</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2D58"/>
        </a:solidFill>
        <a:effectLst/>
      </p:bgPr>
    </p:bg>
    <p:spTree>
      <p:nvGrpSpPr>
        <p:cNvPr id="1" name=""/>
        <p:cNvGrpSpPr/>
        <p:nvPr/>
      </p:nvGrpSpPr>
      <p:grpSpPr>
        <a:xfrm>
          <a:off x="0" y="0"/>
          <a:ext cx="0" cy="0"/>
          <a:chOff x="0" y="0"/>
          <a:chExt cx="0" cy="0"/>
        </a:xfrm>
      </p:grpSpPr>
      <p:grpSp>
        <p:nvGrpSpPr>
          <p:cNvPr id="2" name="Group 2"/>
          <p:cNvGrpSpPr/>
          <p:nvPr/>
        </p:nvGrpSpPr>
        <p:grpSpPr>
          <a:xfrm>
            <a:off x="10403873" y="-186663"/>
            <a:ext cx="8377213" cy="10473663"/>
            <a:chOff x="0" y="0"/>
            <a:chExt cx="1297849" cy="1622644"/>
          </a:xfrm>
        </p:grpSpPr>
        <p:sp>
          <p:nvSpPr>
            <p:cNvPr id="3" name="Freeform 3"/>
            <p:cNvSpPr/>
            <p:nvPr/>
          </p:nvSpPr>
          <p:spPr>
            <a:xfrm>
              <a:off x="0" y="0"/>
              <a:ext cx="1297849" cy="1622644"/>
            </a:xfrm>
            <a:custGeom>
              <a:avLst/>
              <a:gdLst/>
              <a:ahLst/>
              <a:cxnLst/>
              <a:rect l="l" t="t" r="r" b="b"/>
              <a:pathLst>
                <a:path w="1297849" h="1622644">
                  <a:moveTo>
                    <a:pt x="0" y="0"/>
                  </a:moveTo>
                  <a:lnTo>
                    <a:pt x="1297849" y="0"/>
                  </a:lnTo>
                  <a:lnTo>
                    <a:pt x="1297849" y="1622644"/>
                  </a:lnTo>
                  <a:lnTo>
                    <a:pt x="0" y="1622644"/>
                  </a:lnTo>
                  <a:close/>
                </a:path>
              </a:pathLst>
            </a:custGeom>
            <a:blipFill>
              <a:blip r:embed="rId2"/>
              <a:stretch>
                <a:fillRect l="-43827" r="-43827"/>
              </a:stretch>
            </a:blipFill>
          </p:spPr>
        </p:sp>
      </p:grpSp>
      <p:grpSp>
        <p:nvGrpSpPr>
          <p:cNvPr id="4" name="Group 4"/>
          <p:cNvGrpSpPr/>
          <p:nvPr/>
        </p:nvGrpSpPr>
        <p:grpSpPr>
          <a:xfrm>
            <a:off x="1985469" y="4610681"/>
            <a:ext cx="7158531" cy="174458"/>
            <a:chOff x="0" y="0"/>
            <a:chExt cx="16675766" cy="406400"/>
          </a:xfrm>
        </p:grpSpPr>
        <p:sp>
          <p:nvSpPr>
            <p:cNvPr id="5" name="Freeform 5"/>
            <p:cNvSpPr/>
            <p:nvPr/>
          </p:nvSpPr>
          <p:spPr>
            <a:xfrm>
              <a:off x="0" y="0"/>
              <a:ext cx="16675765" cy="406400"/>
            </a:xfrm>
            <a:custGeom>
              <a:avLst/>
              <a:gdLst/>
              <a:ahLst/>
              <a:cxnLst/>
              <a:rect l="l" t="t" r="r" b="b"/>
              <a:pathLst>
                <a:path w="16675765" h="406400">
                  <a:moveTo>
                    <a:pt x="16472565" y="0"/>
                  </a:moveTo>
                  <a:cubicBezTo>
                    <a:pt x="16584789" y="0"/>
                    <a:pt x="16675765" y="90976"/>
                    <a:pt x="16675765" y="203200"/>
                  </a:cubicBezTo>
                  <a:cubicBezTo>
                    <a:pt x="16675765" y="315424"/>
                    <a:pt x="16584789" y="406400"/>
                    <a:pt x="16472565"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6" name="TextBox 6"/>
            <p:cNvSpPr txBox="1"/>
            <p:nvPr/>
          </p:nvSpPr>
          <p:spPr>
            <a:xfrm>
              <a:off x="0" y="-47625"/>
              <a:ext cx="16675766" cy="454025"/>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rot="-5400000" flipV="1">
            <a:off x="5483465" y="1186042"/>
            <a:ext cx="11613074" cy="7287204"/>
          </a:xfrm>
          <a:custGeom>
            <a:avLst/>
            <a:gdLst/>
            <a:ahLst/>
            <a:cxnLst/>
            <a:rect l="l" t="t" r="r" b="b"/>
            <a:pathLst>
              <a:path w="11613074" h="7287204">
                <a:moveTo>
                  <a:pt x="0" y="7287204"/>
                </a:moveTo>
                <a:lnTo>
                  <a:pt x="11613074" y="7287204"/>
                </a:lnTo>
                <a:lnTo>
                  <a:pt x="11613074" y="0"/>
                </a:lnTo>
                <a:lnTo>
                  <a:pt x="0" y="0"/>
                </a:lnTo>
                <a:lnTo>
                  <a:pt x="0" y="728720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2632080"/>
            <a:ext cx="9670862" cy="1698626"/>
          </a:xfrm>
          <a:prstGeom prst="rect">
            <a:avLst/>
          </a:prstGeom>
        </p:spPr>
        <p:txBody>
          <a:bodyPr lIns="0" tIns="0" rIns="0" bIns="0" rtlCol="0" anchor="t">
            <a:spAutoFit/>
          </a:bodyPr>
          <a:lstStyle/>
          <a:p>
            <a:pPr algn="ctr">
              <a:lnSpc>
                <a:spcPts val="13999"/>
              </a:lnSpc>
              <a:spcBef>
                <a:spcPct val="0"/>
              </a:spcBef>
            </a:pPr>
            <a:r>
              <a:rPr lang="en-US" sz="9999" b="1">
                <a:solidFill>
                  <a:srgbClr val="FFFFFF"/>
                </a:solidFill>
                <a:latin typeface="Montserrat Bold"/>
                <a:ea typeface="Montserrat Bold"/>
                <a:cs typeface="Montserrat Bold"/>
                <a:sym typeface="Montserrat Bold"/>
              </a:rPr>
              <a:t>CHƯƠNG 2:</a:t>
            </a:r>
          </a:p>
        </p:txBody>
      </p:sp>
      <p:sp>
        <p:nvSpPr>
          <p:cNvPr id="9" name="TextBox 9"/>
          <p:cNvSpPr txBox="1"/>
          <p:nvPr/>
        </p:nvSpPr>
        <p:spPr>
          <a:xfrm>
            <a:off x="708134" y="5029200"/>
            <a:ext cx="9713201" cy="1028700"/>
          </a:xfrm>
          <a:prstGeom prst="rect">
            <a:avLst/>
          </a:prstGeom>
        </p:spPr>
        <p:txBody>
          <a:bodyPr lIns="0" tIns="0" rIns="0" bIns="0" rtlCol="0" anchor="t">
            <a:spAutoFit/>
          </a:bodyPr>
          <a:lstStyle/>
          <a:p>
            <a:pPr algn="ctr">
              <a:lnSpc>
                <a:spcPts val="8400"/>
              </a:lnSpc>
              <a:spcBef>
                <a:spcPct val="0"/>
              </a:spcBef>
            </a:pPr>
            <a:r>
              <a:rPr lang="en-US" sz="6000" b="1">
                <a:solidFill>
                  <a:srgbClr val="D6B885"/>
                </a:solidFill>
                <a:latin typeface="Montserrat Bold"/>
                <a:ea typeface="Montserrat Bold"/>
                <a:cs typeface="Montserrat Bold"/>
                <a:sym typeface="Montserrat Bold"/>
              </a:rPr>
              <a:t>THỰC NGHIỆM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298" y="-3527756"/>
            <a:ext cx="5677123" cy="4878778"/>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04775" cap="sq">
              <a:solidFill>
                <a:srgbClr val="F9B680"/>
              </a:solidFill>
              <a:prstDash val="solid"/>
              <a:miter/>
            </a:ln>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18288000" cy="212360"/>
            <a:chOff x="0" y="0"/>
            <a:chExt cx="4816593" cy="55930"/>
          </a:xfrm>
        </p:grpSpPr>
        <p:sp>
          <p:nvSpPr>
            <p:cNvPr id="6" name="Freeform 6"/>
            <p:cNvSpPr/>
            <p:nvPr/>
          </p:nvSpPr>
          <p:spPr>
            <a:xfrm>
              <a:off x="0" y="0"/>
              <a:ext cx="4816592" cy="55930"/>
            </a:xfrm>
            <a:custGeom>
              <a:avLst/>
              <a:gdLst/>
              <a:ahLst/>
              <a:cxnLst/>
              <a:rect l="l" t="t" r="r" b="b"/>
              <a:pathLst>
                <a:path w="4816592" h="55930">
                  <a:moveTo>
                    <a:pt x="0" y="0"/>
                  </a:moveTo>
                  <a:lnTo>
                    <a:pt x="4816592" y="0"/>
                  </a:lnTo>
                  <a:lnTo>
                    <a:pt x="4816592" y="55930"/>
                  </a:lnTo>
                  <a:lnTo>
                    <a:pt x="0" y="55930"/>
                  </a:lnTo>
                  <a:close/>
                </a:path>
              </a:pathLst>
            </a:custGeom>
            <a:solidFill>
              <a:srgbClr val="122D58"/>
            </a:solidFill>
          </p:spPr>
        </p:sp>
        <p:sp>
          <p:nvSpPr>
            <p:cNvPr id="7" name="TextBox 7"/>
            <p:cNvSpPr txBox="1"/>
            <p:nvPr/>
          </p:nvSpPr>
          <p:spPr>
            <a:xfrm>
              <a:off x="0" y="-38100"/>
              <a:ext cx="4816593" cy="9403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173931" y="-4906582"/>
            <a:ext cx="7747088" cy="6657654"/>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22D58"/>
            </a:solidFill>
          </p:spPr>
        </p:sp>
        <p:sp>
          <p:nvSpPr>
            <p:cNvPr id="10" name="TextBox 10"/>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291365" y="665222"/>
            <a:ext cx="13135458" cy="685800"/>
          </a:xfrm>
          <a:prstGeom prst="rect">
            <a:avLst/>
          </a:prstGeom>
        </p:spPr>
        <p:txBody>
          <a:bodyPr lIns="0" tIns="0" rIns="0" bIns="0" rtlCol="0" anchor="t">
            <a:spAutoFit/>
          </a:bodyPr>
          <a:lstStyle/>
          <a:p>
            <a:pPr algn="l">
              <a:lnSpc>
                <a:spcPts val="5400"/>
              </a:lnSpc>
            </a:pPr>
            <a:r>
              <a:rPr lang="en-US" sz="4500" b="1">
                <a:solidFill>
                  <a:srgbClr val="122D58"/>
                </a:solidFill>
                <a:latin typeface="Montserrat Bold"/>
                <a:ea typeface="Montserrat Bold"/>
                <a:cs typeface="Montserrat Bold"/>
                <a:sym typeface="Montserrat Bold"/>
              </a:rPr>
              <a:t>DỮ LIỆU THỰC NGHIỆM</a:t>
            </a:r>
          </a:p>
        </p:txBody>
      </p:sp>
      <p:sp>
        <p:nvSpPr>
          <p:cNvPr id="12" name="TextBox 12"/>
          <p:cNvSpPr txBox="1"/>
          <p:nvPr/>
        </p:nvSpPr>
        <p:spPr>
          <a:xfrm>
            <a:off x="2634868" y="1379597"/>
            <a:ext cx="14267208" cy="600075"/>
          </a:xfrm>
          <a:prstGeom prst="rect">
            <a:avLst/>
          </a:prstGeom>
        </p:spPr>
        <p:txBody>
          <a:bodyPr lIns="0" tIns="0" rIns="0" bIns="0" rtlCol="0" anchor="t">
            <a:spAutoFit/>
          </a:bodyPr>
          <a:lstStyle/>
          <a:p>
            <a:pPr marL="0" lvl="0" indent="0" algn="ctr">
              <a:lnSpc>
                <a:spcPts val="5100"/>
              </a:lnSpc>
            </a:pPr>
            <a:r>
              <a:rPr lang="en-US" sz="3000" b="1" i="1">
                <a:solidFill>
                  <a:srgbClr val="000000"/>
                </a:solidFill>
                <a:latin typeface="Montserrat Bold Italics"/>
                <a:ea typeface="Montserrat Bold Italics"/>
                <a:cs typeface="Montserrat Bold Italics"/>
                <a:sym typeface="Montserrat Bold Italics"/>
              </a:rPr>
              <a:t>Bộ dữ liệu bao gồm 25 trường dữ liệu, 30000 quan sát:</a:t>
            </a:r>
          </a:p>
        </p:txBody>
      </p:sp>
      <p:grpSp>
        <p:nvGrpSpPr>
          <p:cNvPr id="13" name="Group 13"/>
          <p:cNvGrpSpPr/>
          <p:nvPr/>
        </p:nvGrpSpPr>
        <p:grpSpPr>
          <a:xfrm>
            <a:off x="4040882" y="4987816"/>
            <a:ext cx="2049595" cy="2049595"/>
            <a:chOff x="0" y="0"/>
            <a:chExt cx="812800" cy="812800"/>
          </a:xfrm>
        </p:grpSpPr>
        <p:sp>
          <p:nvSpPr>
            <p:cNvPr id="14" name="Freeform 1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AAAE1"/>
            </a:solidFill>
          </p:spPr>
        </p:sp>
        <p:sp>
          <p:nvSpPr>
            <p:cNvPr id="15" name="TextBox 15"/>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505286" y="3266492"/>
            <a:ext cx="4259165" cy="4302304"/>
            <a:chOff x="0" y="0"/>
            <a:chExt cx="870874" cy="879695"/>
          </a:xfrm>
        </p:grpSpPr>
        <p:sp>
          <p:nvSpPr>
            <p:cNvPr id="17" name="Freeform 17"/>
            <p:cNvSpPr/>
            <p:nvPr/>
          </p:nvSpPr>
          <p:spPr>
            <a:xfrm>
              <a:off x="0" y="0"/>
              <a:ext cx="870874" cy="879695"/>
            </a:xfrm>
            <a:custGeom>
              <a:avLst/>
              <a:gdLst/>
              <a:ahLst/>
              <a:cxnLst/>
              <a:rect l="l" t="t" r="r" b="b"/>
              <a:pathLst>
                <a:path w="870874" h="879695">
                  <a:moveTo>
                    <a:pt x="18177" y="0"/>
                  </a:moveTo>
                  <a:lnTo>
                    <a:pt x="852697" y="0"/>
                  </a:lnTo>
                  <a:cubicBezTo>
                    <a:pt x="857518" y="0"/>
                    <a:pt x="862141" y="1915"/>
                    <a:pt x="865550" y="5324"/>
                  </a:cubicBezTo>
                  <a:cubicBezTo>
                    <a:pt x="868959" y="8733"/>
                    <a:pt x="870874" y="13356"/>
                    <a:pt x="870874" y="18177"/>
                  </a:cubicBezTo>
                  <a:lnTo>
                    <a:pt x="870874" y="861518"/>
                  </a:lnTo>
                  <a:cubicBezTo>
                    <a:pt x="870874" y="871556"/>
                    <a:pt x="862736" y="879695"/>
                    <a:pt x="852697" y="879695"/>
                  </a:cubicBezTo>
                  <a:lnTo>
                    <a:pt x="18177" y="879695"/>
                  </a:lnTo>
                  <a:cubicBezTo>
                    <a:pt x="8138" y="879695"/>
                    <a:pt x="0" y="871556"/>
                    <a:pt x="0" y="861518"/>
                  </a:cubicBezTo>
                  <a:lnTo>
                    <a:pt x="0" y="18177"/>
                  </a:lnTo>
                  <a:cubicBezTo>
                    <a:pt x="0" y="8138"/>
                    <a:pt x="8138" y="0"/>
                    <a:pt x="18177" y="0"/>
                  </a:cubicBezTo>
                  <a:close/>
                </a:path>
              </a:pathLst>
            </a:custGeom>
            <a:solidFill>
              <a:srgbClr val="F9B680"/>
            </a:solidFill>
          </p:spPr>
        </p:sp>
        <p:sp>
          <p:nvSpPr>
            <p:cNvPr id="18" name="TextBox 18"/>
            <p:cNvSpPr txBox="1"/>
            <p:nvPr/>
          </p:nvSpPr>
          <p:spPr>
            <a:xfrm>
              <a:off x="0" y="-38100"/>
              <a:ext cx="870874" cy="917795"/>
            </a:xfrm>
            <a:prstGeom prst="rect">
              <a:avLst/>
            </a:prstGeom>
          </p:spPr>
          <p:txBody>
            <a:bodyPr lIns="71301" tIns="71301" rIns="71301" bIns="71301" rtlCol="0" anchor="ctr"/>
            <a:lstStyle/>
            <a:p>
              <a:pPr algn="ctr">
                <a:lnSpc>
                  <a:spcPts val="2659"/>
                </a:lnSpc>
              </a:pPr>
              <a:endParaRPr/>
            </a:p>
          </p:txBody>
        </p:sp>
      </p:grpSp>
      <p:grpSp>
        <p:nvGrpSpPr>
          <p:cNvPr id="19" name="Group 19"/>
          <p:cNvGrpSpPr/>
          <p:nvPr/>
        </p:nvGrpSpPr>
        <p:grpSpPr>
          <a:xfrm>
            <a:off x="767692" y="3593697"/>
            <a:ext cx="3734353" cy="1497837"/>
            <a:chOff x="0" y="0"/>
            <a:chExt cx="763565" cy="306264"/>
          </a:xfrm>
        </p:grpSpPr>
        <p:sp>
          <p:nvSpPr>
            <p:cNvPr id="20" name="Freeform 20"/>
            <p:cNvSpPr/>
            <p:nvPr/>
          </p:nvSpPr>
          <p:spPr>
            <a:xfrm>
              <a:off x="0" y="0"/>
              <a:ext cx="763565" cy="306264"/>
            </a:xfrm>
            <a:custGeom>
              <a:avLst/>
              <a:gdLst/>
              <a:ahLst/>
              <a:cxnLst/>
              <a:rect l="l" t="t" r="r" b="b"/>
              <a:pathLst>
                <a:path w="763565" h="306264">
                  <a:moveTo>
                    <a:pt x="20732" y="0"/>
                  </a:moveTo>
                  <a:lnTo>
                    <a:pt x="742834" y="0"/>
                  </a:lnTo>
                  <a:cubicBezTo>
                    <a:pt x="754284" y="0"/>
                    <a:pt x="763565" y="9282"/>
                    <a:pt x="763565" y="20732"/>
                  </a:cubicBezTo>
                  <a:lnTo>
                    <a:pt x="763565" y="285532"/>
                  </a:lnTo>
                  <a:cubicBezTo>
                    <a:pt x="763565" y="291030"/>
                    <a:pt x="761381" y="296304"/>
                    <a:pt x="757493" y="300191"/>
                  </a:cubicBezTo>
                  <a:cubicBezTo>
                    <a:pt x="753605" y="304079"/>
                    <a:pt x="748332" y="306264"/>
                    <a:pt x="742834" y="306264"/>
                  </a:cubicBezTo>
                  <a:lnTo>
                    <a:pt x="20732" y="306264"/>
                  </a:lnTo>
                  <a:cubicBezTo>
                    <a:pt x="15233" y="306264"/>
                    <a:pt x="9960" y="304079"/>
                    <a:pt x="6072" y="300191"/>
                  </a:cubicBezTo>
                  <a:cubicBezTo>
                    <a:pt x="2184" y="296304"/>
                    <a:pt x="0" y="291030"/>
                    <a:pt x="0" y="285532"/>
                  </a:cubicBezTo>
                  <a:lnTo>
                    <a:pt x="0" y="20732"/>
                  </a:lnTo>
                  <a:cubicBezTo>
                    <a:pt x="0" y="15233"/>
                    <a:pt x="2184" y="9960"/>
                    <a:pt x="6072" y="6072"/>
                  </a:cubicBezTo>
                  <a:cubicBezTo>
                    <a:pt x="9960" y="2184"/>
                    <a:pt x="15233" y="0"/>
                    <a:pt x="20732" y="0"/>
                  </a:cubicBezTo>
                  <a:close/>
                </a:path>
              </a:pathLst>
            </a:custGeom>
            <a:solidFill>
              <a:srgbClr val="122D58"/>
            </a:solidFill>
          </p:spPr>
        </p:sp>
        <p:sp>
          <p:nvSpPr>
            <p:cNvPr id="21" name="TextBox 21"/>
            <p:cNvSpPr txBox="1"/>
            <p:nvPr/>
          </p:nvSpPr>
          <p:spPr>
            <a:xfrm>
              <a:off x="0" y="-38100"/>
              <a:ext cx="763565" cy="344364"/>
            </a:xfrm>
            <a:prstGeom prst="rect">
              <a:avLst/>
            </a:prstGeom>
          </p:spPr>
          <p:txBody>
            <a:bodyPr lIns="71301" tIns="71301" rIns="71301" bIns="71301" rtlCol="0" anchor="ctr"/>
            <a:lstStyle/>
            <a:p>
              <a:pPr algn="ctr">
                <a:lnSpc>
                  <a:spcPts val="2659"/>
                </a:lnSpc>
              </a:pPr>
              <a:endParaRPr/>
            </a:p>
          </p:txBody>
        </p:sp>
      </p:grpSp>
      <p:sp>
        <p:nvSpPr>
          <p:cNvPr id="22" name="Freeform 22"/>
          <p:cNvSpPr/>
          <p:nvPr/>
        </p:nvSpPr>
        <p:spPr>
          <a:xfrm>
            <a:off x="9270862" y="1808222"/>
            <a:ext cx="11521148" cy="11521148"/>
          </a:xfrm>
          <a:custGeom>
            <a:avLst/>
            <a:gdLst/>
            <a:ahLst/>
            <a:cxnLst/>
            <a:rect l="l" t="t" r="r" b="b"/>
            <a:pathLst>
              <a:path w="11521148" h="11521148">
                <a:moveTo>
                  <a:pt x="0" y="0"/>
                </a:moveTo>
                <a:lnTo>
                  <a:pt x="11521148" y="0"/>
                </a:lnTo>
                <a:lnTo>
                  <a:pt x="11521148" y="11521148"/>
                </a:lnTo>
                <a:lnTo>
                  <a:pt x="0" y="115211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3" name="Group 23"/>
          <p:cNvGrpSpPr/>
          <p:nvPr/>
        </p:nvGrpSpPr>
        <p:grpSpPr>
          <a:xfrm>
            <a:off x="9888980" y="2426340"/>
            <a:ext cx="10284911" cy="1028491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71952">
                    <a:alpha val="100000"/>
                  </a:srgbClr>
                </a:gs>
                <a:gs pos="100000">
                  <a:srgbClr val="088395">
                    <a:alpha val="100000"/>
                  </a:srgbClr>
                </a:gs>
              </a:gsLst>
              <a:lin ang="2700000"/>
            </a:gra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623940" y="3161300"/>
            <a:ext cx="8814993" cy="88149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060832" y="3598192"/>
            <a:ext cx="7941209" cy="794120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4988" t="-17831" r="-48178"/>
              </a:stretch>
            </a:blipFill>
          </p:spPr>
        </p:sp>
      </p:grpSp>
      <p:grpSp>
        <p:nvGrpSpPr>
          <p:cNvPr id="31" name="Group 31"/>
          <p:cNvGrpSpPr/>
          <p:nvPr/>
        </p:nvGrpSpPr>
        <p:grpSpPr>
          <a:xfrm>
            <a:off x="8991288" y="6328711"/>
            <a:ext cx="2049595" cy="2049595"/>
            <a:chOff x="0" y="0"/>
            <a:chExt cx="812800" cy="812800"/>
          </a:xfrm>
        </p:grpSpPr>
        <p:sp>
          <p:nvSpPr>
            <p:cNvPr id="32" name="Freeform 3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AAAE1"/>
            </a:solidFill>
          </p:spPr>
        </p:sp>
        <p:sp>
          <p:nvSpPr>
            <p:cNvPr id="33" name="TextBox 33"/>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5354912" y="3238603"/>
            <a:ext cx="4259165" cy="5139702"/>
            <a:chOff x="0" y="0"/>
            <a:chExt cx="870874" cy="1050918"/>
          </a:xfrm>
        </p:grpSpPr>
        <p:sp>
          <p:nvSpPr>
            <p:cNvPr id="35" name="Freeform 35"/>
            <p:cNvSpPr/>
            <p:nvPr/>
          </p:nvSpPr>
          <p:spPr>
            <a:xfrm>
              <a:off x="0" y="0"/>
              <a:ext cx="870874" cy="1050918"/>
            </a:xfrm>
            <a:custGeom>
              <a:avLst/>
              <a:gdLst/>
              <a:ahLst/>
              <a:cxnLst/>
              <a:rect l="l" t="t" r="r" b="b"/>
              <a:pathLst>
                <a:path w="870874" h="1050918">
                  <a:moveTo>
                    <a:pt x="18177" y="0"/>
                  </a:moveTo>
                  <a:lnTo>
                    <a:pt x="852697" y="0"/>
                  </a:lnTo>
                  <a:cubicBezTo>
                    <a:pt x="857518" y="0"/>
                    <a:pt x="862141" y="1915"/>
                    <a:pt x="865550" y="5324"/>
                  </a:cubicBezTo>
                  <a:cubicBezTo>
                    <a:pt x="868959" y="8733"/>
                    <a:pt x="870874" y="13356"/>
                    <a:pt x="870874" y="18177"/>
                  </a:cubicBezTo>
                  <a:lnTo>
                    <a:pt x="870874" y="1032741"/>
                  </a:lnTo>
                  <a:cubicBezTo>
                    <a:pt x="870874" y="1042780"/>
                    <a:pt x="862736" y="1050918"/>
                    <a:pt x="852697" y="1050918"/>
                  </a:cubicBezTo>
                  <a:lnTo>
                    <a:pt x="18177" y="1050918"/>
                  </a:lnTo>
                  <a:cubicBezTo>
                    <a:pt x="8138" y="1050918"/>
                    <a:pt x="0" y="1042780"/>
                    <a:pt x="0" y="1032741"/>
                  </a:cubicBezTo>
                  <a:lnTo>
                    <a:pt x="0" y="18177"/>
                  </a:lnTo>
                  <a:cubicBezTo>
                    <a:pt x="0" y="8138"/>
                    <a:pt x="8138" y="0"/>
                    <a:pt x="18177" y="0"/>
                  </a:cubicBezTo>
                  <a:close/>
                </a:path>
              </a:pathLst>
            </a:custGeom>
            <a:solidFill>
              <a:srgbClr val="F9B680"/>
            </a:solidFill>
          </p:spPr>
        </p:sp>
        <p:sp>
          <p:nvSpPr>
            <p:cNvPr id="36" name="TextBox 36"/>
            <p:cNvSpPr txBox="1"/>
            <p:nvPr/>
          </p:nvSpPr>
          <p:spPr>
            <a:xfrm>
              <a:off x="0" y="-38100"/>
              <a:ext cx="870874" cy="1089018"/>
            </a:xfrm>
            <a:prstGeom prst="rect">
              <a:avLst/>
            </a:prstGeom>
          </p:spPr>
          <p:txBody>
            <a:bodyPr lIns="71301" tIns="71301" rIns="71301" bIns="71301" rtlCol="0" anchor="ctr"/>
            <a:lstStyle/>
            <a:p>
              <a:pPr algn="ctr">
                <a:lnSpc>
                  <a:spcPts val="2659"/>
                </a:lnSpc>
              </a:pPr>
              <a:endParaRPr/>
            </a:p>
          </p:txBody>
        </p:sp>
      </p:grpSp>
      <p:grpSp>
        <p:nvGrpSpPr>
          <p:cNvPr id="37" name="Group 37"/>
          <p:cNvGrpSpPr/>
          <p:nvPr/>
        </p:nvGrpSpPr>
        <p:grpSpPr>
          <a:xfrm>
            <a:off x="5617318" y="3565807"/>
            <a:ext cx="3734353" cy="1497837"/>
            <a:chOff x="0" y="0"/>
            <a:chExt cx="763565" cy="306264"/>
          </a:xfrm>
        </p:grpSpPr>
        <p:sp>
          <p:nvSpPr>
            <p:cNvPr id="38" name="Freeform 38"/>
            <p:cNvSpPr/>
            <p:nvPr/>
          </p:nvSpPr>
          <p:spPr>
            <a:xfrm>
              <a:off x="0" y="0"/>
              <a:ext cx="763565" cy="306264"/>
            </a:xfrm>
            <a:custGeom>
              <a:avLst/>
              <a:gdLst/>
              <a:ahLst/>
              <a:cxnLst/>
              <a:rect l="l" t="t" r="r" b="b"/>
              <a:pathLst>
                <a:path w="763565" h="306264">
                  <a:moveTo>
                    <a:pt x="20732" y="0"/>
                  </a:moveTo>
                  <a:lnTo>
                    <a:pt x="742834" y="0"/>
                  </a:lnTo>
                  <a:cubicBezTo>
                    <a:pt x="754284" y="0"/>
                    <a:pt x="763565" y="9282"/>
                    <a:pt x="763565" y="20732"/>
                  </a:cubicBezTo>
                  <a:lnTo>
                    <a:pt x="763565" y="285532"/>
                  </a:lnTo>
                  <a:cubicBezTo>
                    <a:pt x="763565" y="291030"/>
                    <a:pt x="761381" y="296304"/>
                    <a:pt x="757493" y="300191"/>
                  </a:cubicBezTo>
                  <a:cubicBezTo>
                    <a:pt x="753605" y="304079"/>
                    <a:pt x="748332" y="306264"/>
                    <a:pt x="742834" y="306264"/>
                  </a:cubicBezTo>
                  <a:lnTo>
                    <a:pt x="20732" y="306264"/>
                  </a:lnTo>
                  <a:cubicBezTo>
                    <a:pt x="15233" y="306264"/>
                    <a:pt x="9960" y="304079"/>
                    <a:pt x="6072" y="300191"/>
                  </a:cubicBezTo>
                  <a:cubicBezTo>
                    <a:pt x="2184" y="296304"/>
                    <a:pt x="0" y="291030"/>
                    <a:pt x="0" y="285532"/>
                  </a:cubicBezTo>
                  <a:lnTo>
                    <a:pt x="0" y="20732"/>
                  </a:lnTo>
                  <a:cubicBezTo>
                    <a:pt x="0" y="15233"/>
                    <a:pt x="2184" y="9960"/>
                    <a:pt x="6072" y="6072"/>
                  </a:cubicBezTo>
                  <a:cubicBezTo>
                    <a:pt x="9960" y="2184"/>
                    <a:pt x="15233" y="0"/>
                    <a:pt x="20732" y="0"/>
                  </a:cubicBezTo>
                  <a:close/>
                </a:path>
              </a:pathLst>
            </a:custGeom>
            <a:solidFill>
              <a:srgbClr val="122D58"/>
            </a:solidFill>
          </p:spPr>
        </p:sp>
        <p:sp>
          <p:nvSpPr>
            <p:cNvPr id="39" name="TextBox 39"/>
            <p:cNvSpPr txBox="1"/>
            <p:nvPr/>
          </p:nvSpPr>
          <p:spPr>
            <a:xfrm>
              <a:off x="0" y="-38100"/>
              <a:ext cx="763565" cy="344364"/>
            </a:xfrm>
            <a:prstGeom prst="rect">
              <a:avLst/>
            </a:prstGeom>
          </p:spPr>
          <p:txBody>
            <a:bodyPr lIns="71301" tIns="71301" rIns="71301" bIns="71301" rtlCol="0" anchor="ctr"/>
            <a:lstStyle/>
            <a:p>
              <a:pPr algn="ctr">
                <a:lnSpc>
                  <a:spcPts val="2659"/>
                </a:lnSpc>
              </a:pPr>
              <a:endParaRPr/>
            </a:p>
          </p:txBody>
        </p:sp>
      </p:grpSp>
      <p:sp>
        <p:nvSpPr>
          <p:cNvPr id="40" name="TextBox 40"/>
          <p:cNvSpPr txBox="1"/>
          <p:nvPr/>
        </p:nvSpPr>
        <p:spPr>
          <a:xfrm>
            <a:off x="1128074" y="3853004"/>
            <a:ext cx="3013588" cy="931419"/>
          </a:xfrm>
          <a:prstGeom prst="rect">
            <a:avLst/>
          </a:prstGeom>
        </p:spPr>
        <p:txBody>
          <a:bodyPr lIns="0" tIns="0" rIns="0" bIns="0" rtlCol="0" anchor="t">
            <a:spAutoFit/>
          </a:bodyPr>
          <a:lstStyle/>
          <a:p>
            <a:pPr algn="ctr">
              <a:lnSpc>
                <a:spcPts val="3786"/>
              </a:lnSpc>
            </a:pPr>
            <a:r>
              <a:rPr lang="en-US" sz="2704" b="1">
                <a:solidFill>
                  <a:srgbClr val="FFFFFF"/>
                </a:solidFill>
                <a:latin typeface="Montserrat Bold"/>
                <a:ea typeface="Montserrat Bold"/>
                <a:cs typeface="Montserrat Bold"/>
                <a:sym typeface="Montserrat Bold"/>
              </a:rPr>
              <a:t>Nhóm 1: Dữ liệu nhân khẩu học</a:t>
            </a:r>
          </a:p>
        </p:txBody>
      </p:sp>
      <p:sp>
        <p:nvSpPr>
          <p:cNvPr id="41" name="TextBox 41"/>
          <p:cNvSpPr txBox="1"/>
          <p:nvPr/>
        </p:nvSpPr>
        <p:spPr>
          <a:xfrm>
            <a:off x="848501" y="5267996"/>
            <a:ext cx="3572735" cy="195770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AGE</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SEX</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EDUCATION</a:t>
            </a:r>
          </a:p>
          <a:p>
            <a:pPr marL="604519" lvl="1" indent="-302260" algn="just">
              <a:lnSpc>
                <a:spcPts val="3919"/>
              </a:lnSpc>
              <a:spcBef>
                <a:spcPct val="0"/>
              </a:spcBef>
              <a:buFont typeface="Arial"/>
              <a:buChar char="•"/>
            </a:pPr>
            <a:r>
              <a:rPr lang="en-US" sz="2799">
                <a:solidFill>
                  <a:srgbClr val="000000"/>
                </a:solidFill>
                <a:latin typeface="Montserrat"/>
                <a:ea typeface="Montserrat"/>
                <a:cs typeface="Montserrat"/>
                <a:sym typeface="Montserrat"/>
              </a:rPr>
              <a:t>MARRIAGE</a:t>
            </a:r>
          </a:p>
        </p:txBody>
      </p:sp>
      <p:sp>
        <p:nvSpPr>
          <p:cNvPr id="42" name="TextBox 42"/>
          <p:cNvSpPr txBox="1"/>
          <p:nvPr/>
        </p:nvSpPr>
        <p:spPr>
          <a:xfrm>
            <a:off x="5617318" y="5240106"/>
            <a:ext cx="3653544" cy="344360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LIMIT_ BAL</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PAY_STATUS</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BILL_BALLANCE</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PAY_AMOUT</a:t>
            </a:r>
          </a:p>
          <a:p>
            <a:pPr marL="604519" lvl="1" indent="-302260" algn="just">
              <a:lnSpc>
                <a:spcPts val="3919"/>
              </a:lnSpc>
              <a:buFont typeface="Arial"/>
              <a:buChar char="•"/>
            </a:pPr>
            <a:r>
              <a:rPr lang="en-US" sz="2799">
                <a:solidFill>
                  <a:srgbClr val="000000"/>
                </a:solidFill>
                <a:latin typeface="Montserrat"/>
                <a:ea typeface="Montserrat"/>
                <a:cs typeface="Montserrat"/>
                <a:sym typeface="Montserrat"/>
              </a:rPr>
              <a:t>Default payment next month</a:t>
            </a:r>
          </a:p>
          <a:p>
            <a:pPr algn="just">
              <a:lnSpc>
                <a:spcPts val="3919"/>
              </a:lnSpc>
              <a:spcBef>
                <a:spcPct val="0"/>
              </a:spcBef>
            </a:pPr>
            <a:endParaRPr lang="en-US" sz="2799">
              <a:solidFill>
                <a:srgbClr val="000000"/>
              </a:solidFill>
              <a:latin typeface="Montserrat"/>
              <a:ea typeface="Montserrat"/>
              <a:cs typeface="Montserrat"/>
              <a:sym typeface="Montserrat"/>
            </a:endParaRPr>
          </a:p>
        </p:txBody>
      </p:sp>
      <p:sp>
        <p:nvSpPr>
          <p:cNvPr id="43" name="TextBox 43"/>
          <p:cNvSpPr txBox="1"/>
          <p:nvPr/>
        </p:nvSpPr>
        <p:spPr>
          <a:xfrm>
            <a:off x="5977700" y="3825115"/>
            <a:ext cx="3013588" cy="931419"/>
          </a:xfrm>
          <a:prstGeom prst="rect">
            <a:avLst/>
          </a:prstGeom>
        </p:spPr>
        <p:txBody>
          <a:bodyPr lIns="0" tIns="0" rIns="0" bIns="0" rtlCol="0" anchor="t">
            <a:spAutoFit/>
          </a:bodyPr>
          <a:lstStyle/>
          <a:p>
            <a:pPr algn="ctr">
              <a:lnSpc>
                <a:spcPts val="3786"/>
              </a:lnSpc>
            </a:pPr>
            <a:r>
              <a:rPr lang="en-US" sz="2704" b="1">
                <a:solidFill>
                  <a:srgbClr val="FFFFFF"/>
                </a:solidFill>
                <a:latin typeface="Montserrat Bold"/>
                <a:ea typeface="Montserrat Bold"/>
                <a:cs typeface="Montserrat Bold"/>
                <a:sym typeface="Montserrat Bold"/>
              </a:rPr>
              <a:t>Nhóm 2: Đặc điểm tài chính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1161</Words>
  <Application>Microsoft Office PowerPoint</Application>
  <PresentationFormat>Custom</PresentationFormat>
  <Paragraphs>132</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Montserrat Bold</vt:lpstr>
      <vt:lpstr>Arimo Bold</vt:lpstr>
      <vt:lpstr>Montserrat Bold Italics</vt:lpstr>
      <vt:lpstr>Montserrat</vt:lpstr>
      <vt:lpstr>Inter Bold</vt:lpstr>
      <vt:lpstr>Arial</vt:lpstr>
      <vt:lpstr>Calibri</vt:lpstr>
      <vt:lpstr>Staatliches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cp:lastModifiedBy>Admin</cp:lastModifiedBy>
  <cp:revision>4</cp:revision>
  <dcterms:created xsi:type="dcterms:W3CDTF">2006-08-16T00:00:00Z</dcterms:created>
  <dcterms:modified xsi:type="dcterms:W3CDTF">2025-04-09T15:01:26Z</dcterms:modified>
  <dc:identifier>DAGjpGC6O30</dc:identifier>
</cp:coreProperties>
</file>